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6" r:id="rId3"/>
    <p:sldId id="340" r:id="rId4"/>
    <p:sldId id="274" r:id="rId5"/>
    <p:sldId id="402" r:id="rId6"/>
    <p:sldId id="412" r:id="rId7"/>
    <p:sldId id="396" r:id="rId8"/>
    <p:sldId id="393" r:id="rId9"/>
    <p:sldId id="276" r:id="rId10"/>
    <p:sldId id="411" r:id="rId11"/>
  </p:sldIdLst>
  <p:sldSz cx="9144000" cy="6858000" type="screen4x3"/>
  <p:notesSz cx="6724650" cy="987425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D3EC320-E681-3D45-BBA6-EC22EC5C6F54}">
          <p14:sldIdLst>
            <p14:sldId id="273"/>
          </p14:sldIdLst>
        </p14:section>
        <p14:section name="Sezione senza titolo" id="{8A8725C5-37EA-7347-8162-B9A49968E2BD}">
          <p14:sldIdLst>
            <p14:sldId id="266"/>
            <p14:sldId id="340"/>
            <p14:sldId id="274"/>
            <p14:sldId id="402"/>
            <p14:sldId id="412"/>
            <p14:sldId id="396"/>
            <p14:sldId id="393"/>
            <p14:sldId id="276"/>
            <p14:sldId id="4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151">
          <p15:clr>
            <a:srgbClr val="A4A3A4"/>
          </p15:clr>
        </p15:guide>
        <p15:guide id="2" pos="6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B"/>
    <a:srgbClr val="008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76" autoAdjust="0"/>
  </p:normalViewPr>
  <p:slideViewPr>
    <p:cSldViewPr snapToGrid="0" snapToObjects="1">
      <p:cViewPr>
        <p:scale>
          <a:sx n="110" d="100"/>
          <a:sy n="110" d="100"/>
        </p:scale>
        <p:origin x="-4904" y="-2176"/>
      </p:cViewPr>
      <p:guideLst>
        <p:guide orient="horz" pos="4151"/>
        <p:guide pos="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9082" y="7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/>
          <a:lstStyle>
            <a:lvl1pPr algn="r">
              <a:defRPr sz="1200"/>
            </a:lvl1pPr>
          </a:lstStyle>
          <a:p>
            <a:fld id="{8E99C953-A31E-AC46-BC49-0CE45714EA88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7" y="9378829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9082" y="9378829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 anchor="b"/>
          <a:lstStyle>
            <a:lvl1pPr algn="r">
              <a:defRPr sz="1200"/>
            </a:lvl1pPr>
          </a:lstStyle>
          <a:p>
            <a:fld id="{D54B951F-2C64-054F-8A19-C2664486AC8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56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82" y="7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/>
          <a:lstStyle>
            <a:lvl1pPr algn="r">
              <a:defRPr sz="1200"/>
            </a:lvl1pPr>
          </a:lstStyle>
          <a:p>
            <a:fld id="{59CB0BA1-D116-EE43-941C-2239A6E2810D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8" tIns="45274" rIns="90548" bIns="4527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690275"/>
            <a:ext cx="5379720" cy="4443412"/>
          </a:xfrm>
          <a:prstGeom prst="rect">
            <a:avLst/>
          </a:prstGeom>
        </p:spPr>
        <p:txBody>
          <a:bodyPr vert="horz" lIns="90548" tIns="45274" rIns="90548" bIns="45274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7" y="9378829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82" y="9378829"/>
            <a:ext cx="2914015" cy="493709"/>
          </a:xfrm>
          <a:prstGeom prst="rect">
            <a:avLst/>
          </a:prstGeom>
        </p:spPr>
        <p:txBody>
          <a:bodyPr vert="horz" lIns="90548" tIns="45274" rIns="90548" bIns="45274" rtlCol="0" anchor="b"/>
          <a:lstStyle>
            <a:lvl1pPr algn="r">
              <a:defRPr sz="1200"/>
            </a:lvl1pPr>
          </a:lstStyle>
          <a:p>
            <a:fld id="{0C2D94A9-1535-F348-9793-7B37BE4DA8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620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36427" indent="-283241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32963" indent="-226593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86149" indent="-226593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39335" indent="-226593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92520" indent="-226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45705" indent="-226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98891" indent="-226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52077" indent="-226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4873474-DF28-4DB1-8603-4FF30F933262}" type="slidenum">
              <a:rPr lang="it-IT" altLang="it-IT" sz="1200">
                <a:solidFill>
                  <a:srgbClr val="000000"/>
                </a:solidFill>
              </a:rPr>
              <a:pPr/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25323" y="6356350"/>
            <a:ext cx="3888904" cy="365125"/>
          </a:xfrm>
        </p:spPr>
        <p:txBody>
          <a:bodyPr/>
          <a:lstStyle/>
          <a:p>
            <a:r>
              <a:rPr lang="it-IT" dirty="0" smtClean="0"/>
              <a:t>Titolo Evento Finanza Locale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345429"/>
            <a:ext cx="401934" cy="365125"/>
          </a:xfrm>
        </p:spPr>
        <p:txBody>
          <a:bodyPr/>
          <a:lstStyle>
            <a:lvl1pPr algn="ctr">
              <a:defRPr/>
            </a:lvl1pPr>
          </a:lstStyle>
          <a:p>
            <a:fld id="{C121BA9E-CF39-5A4C-A796-CE277B4E7A22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1559623" y="2182951"/>
            <a:ext cx="5544784" cy="1034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giornata</a:t>
            </a:r>
            <a:br>
              <a:rPr lang="it-IT" dirty="0" smtClean="0"/>
            </a:br>
            <a:r>
              <a:rPr lang="it-IT" dirty="0" smtClean="0"/>
              <a:t>formativa</a:t>
            </a:r>
            <a:endParaRPr lang="it-IT" dirty="0"/>
          </a:p>
        </p:txBody>
      </p:sp>
      <p:sp>
        <p:nvSpPr>
          <p:cNvPr id="9" name="Segnaposto testo 2"/>
          <p:cNvSpPr>
            <a:spLocks noGrp="1"/>
          </p:cNvSpPr>
          <p:nvPr>
            <p:ph idx="1" hasCustomPrompt="1"/>
          </p:nvPr>
        </p:nvSpPr>
        <p:spPr>
          <a:xfrm>
            <a:off x="1559622" y="3378231"/>
            <a:ext cx="5544785" cy="11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Sottotitolo giornata</a:t>
            </a:r>
          </a:p>
          <a:p>
            <a:pPr lvl="0"/>
            <a:r>
              <a:rPr lang="it-IT" dirty="0" smtClean="0"/>
              <a:t>formativa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idx="13" hasCustomPrompt="1"/>
          </p:nvPr>
        </p:nvSpPr>
        <p:spPr>
          <a:xfrm>
            <a:off x="1559622" y="4757890"/>
            <a:ext cx="5544785" cy="11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Luogo e data</a:t>
            </a:r>
          </a:p>
          <a:p>
            <a:pPr lvl="0"/>
            <a:r>
              <a:rPr lang="it-IT" dirty="0" smtClean="0"/>
              <a:t>Nome e Cognome docente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20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34181" y="6365526"/>
            <a:ext cx="4028604" cy="365125"/>
          </a:xfrm>
        </p:spPr>
        <p:txBody>
          <a:bodyPr/>
          <a:lstStyle/>
          <a:p>
            <a:r>
              <a:rPr lang="it-IT" smtClean="0"/>
              <a:t>Titolo Evento Finanza Locale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1559623" y="2182951"/>
            <a:ext cx="5544784" cy="1034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/>
              <a:t>Titolo apertura</a:t>
            </a:r>
            <a:br>
              <a:rPr lang="it-IT" dirty="0" smtClean="0"/>
            </a:br>
            <a:r>
              <a:rPr lang="it-IT" dirty="0" smtClean="0"/>
              <a:t>argomento</a:t>
            </a:r>
            <a:endParaRPr lang="it-IT" dirty="0"/>
          </a:p>
        </p:txBody>
      </p:sp>
      <p:sp>
        <p:nvSpPr>
          <p:cNvPr id="7" name="Segnaposto testo 2"/>
          <p:cNvSpPr>
            <a:spLocks noGrp="1"/>
          </p:cNvSpPr>
          <p:nvPr>
            <p:ph idx="1" hasCustomPrompt="1"/>
          </p:nvPr>
        </p:nvSpPr>
        <p:spPr>
          <a:xfrm>
            <a:off x="1559622" y="3378231"/>
            <a:ext cx="5544785" cy="11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latin typeface="Arial"/>
                <a:cs typeface="Arial"/>
              </a:defRPr>
            </a:lvl1pPr>
          </a:lstStyle>
          <a:p>
            <a:pPr lvl="0"/>
            <a:r>
              <a:rPr lang="it-IT" dirty="0" smtClean="0"/>
              <a:t>Sottotitolo apertura</a:t>
            </a:r>
          </a:p>
          <a:p>
            <a:pPr lvl="0"/>
            <a:r>
              <a:rPr lang="it-IT" dirty="0" smtClean="0"/>
              <a:t>argomento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74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9676" y="1600200"/>
            <a:ext cx="7166474" cy="4331043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3745" y="6356350"/>
            <a:ext cx="4028604" cy="365125"/>
          </a:xfrm>
        </p:spPr>
        <p:txBody>
          <a:bodyPr/>
          <a:lstStyle/>
          <a:p>
            <a:r>
              <a:rPr lang="it-IT" smtClean="0"/>
              <a:t>Titolo Evento Finanza Locale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345429"/>
            <a:ext cx="422031" cy="365125"/>
          </a:xfrm>
        </p:spPr>
        <p:txBody>
          <a:bodyPr/>
          <a:lstStyle>
            <a:lvl1pPr algn="ctr">
              <a:defRPr/>
            </a:lvl1pPr>
          </a:lstStyle>
          <a:p>
            <a:fld id="{C121BA9E-CF39-5A4C-A796-CE277B4E7A22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399676" y="591466"/>
            <a:ext cx="7166474" cy="877155"/>
          </a:xfrm>
        </p:spPr>
        <p:txBody>
          <a:bodyPr anchor="t">
            <a:normAutofit/>
          </a:bodyPr>
          <a:lstStyle>
            <a:lvl1pPr algn="l">
              <a:lnSpc>
                <a:spcPts val="3100"/>
              </a:lnSpc>
              <a:defRPr sz="3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20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99676" y="1600201"/>
            <a:ext cx="3432777" cy="4332288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5673" y="1600200"/>
            <a:ext cx="3450477" cy="4332289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Evento Finanza Locale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99676" y="591466"/>
            <a:ext cx="7166474" cy="877155"/>
          </a:xfrm>
        </p:spPr>
        <p:txBody>
          <a:bodyPr anchor="t">
            <a:normAutofit/>
          </a:bodyPr>
          <a:lstStyle>
            <a:lvl1pPr algn="l">
              <a:lnSpc>
                <a:spcPts val="3100"/>
              </a:lnSpc>
              <a:defRPr sz="3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9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9676" y="1535113"/>
            <a:ext cx="3432778" cy="639762"/>
          </a:xfrm>
        </p:spPr>
        <p:txBody>
          <a:bodyPr anchor="t">
            <a:normAutofit/>
          </a:bodyPr>
          <a:lstStyle>
            <a:lvl1pPr marL="0" indent="0">
              <a:lnSpc>
                <a:spcPts val="2300"/>
              </a:lnSpc>
              <a:buNone/>
              <a:defRPr sz="16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15673" y="1535113"/>
            <a:ext cx="3450477" cy="639762"/>
          </a:xfrm>
        </p:spPr>
        <p:txBody>
          <a:bodyPr anchor="t">
            <a:normAutofit/>
          </a:bodyPr>
          <a:lstStyle>
            <a:lvl1pPr marL="0" indent="0">
              <a:lnSpc>
                <a:spcPts val="2300"/>
              </a:lnSpc>
              <a:buNone/>
              <a:defRPr sz="16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Evento Finanza Locale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11982" cy="365125"/>
          </a:xfrm>
        </p:spPr>
        <p:txBody>
          <a:bodyPr/>
          <a:lstStyle>
            <a:lvl1pPr algn="ctr">
              <a:defRPr/>
            </a:lvl1pPr>
          </a:lstStyle>
          <a:p>
            <a:fld id="{C121BA9E-CF39-5A4C-A796-CE277B4E7A22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99676" y="591466"/>
            <a:ext cx="7166474" cy="877155"/>
          </a:xfrm>
        </p:spPr>
        <p:txBody>
          <a:bodyPr anchor="t">
            <a:normAutofit/>
          </a:bodyPr>
          <a:lstStyle>
            <a:lvl1pPr algn="l">
              <a:lnSpc>
                <a:spcPts val="3100"/>
              </a:lnSpc>
              <a:defRPr sz="3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3"/>
          </p:nvPr>
        </p:nvSpPr>
        <p:spPr>
          <a:xfrm>
            <a:off x="1399676" y="2352271"/>
            <a:ext cx="3432777" cy="3580217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2" name="Segnaposto contenuto 3"/>
          <p:cNvSpPr>
            <a:spLocks noGrp="1"/>
          </p:cNvSpPr>
          <p:nvPr>
            <p:ph sz="half" idx="2"/>
          </p:nvPr>
        </p:nvSpPr>
        <p:spPr>
          <a:xfrm>
            <a:off x="5115673" y="2352271"/>
            <a:ext cx="3450477" cy="3571878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41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Evento Finanza Locale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399676" y="591466"/>
            <a:ext cx="7166474" cy="877155"/>
          </a:xfrm>
        </p:spPr>
        <p:txBody>
          <a:bodyPr anchor="t">
            <a:normAutofit/>
          </a:bodyPr>
          <a:lstStyle>
            <a:lvl1pPr algn="l">
              <a:lnSpc>
                <a:spcPts val="3100"/>
              </a:lnSpc>
              <a:defRPr sz="30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90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Evento Finanza Locale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4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2238" y="4800600"/>
            <a:ext cx="7173912" cy="566738"/>
          </a:xfrm>
        </p:spPr>
        <p:txBody>
          <a:bodyPr anchor="t">
            <a:normAutofit/>
          </a:bodyPr>
          <a:lstStyle>
            <a:lvl1pPr algn="l">
              <a:defRPr sz="1600" b="1"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92238" y="612775"/>
            <a:ext cx="71739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92238" y="5367338"/>
            <a:ext cx="7173912" cy="613569"/>
          </a:xfrm>
        </p:spPr>
        <p:txBody>
          <a:bodyPr anchor="t">
            <a:normAutofit/>
          </a:bodyPr>
          <a:lstStyle>
            <a:lvl1pPr marL="0" indent="0">
              <a:lnSpc>
                <a:spcPts val="2300"/>
              </a:lnSpc>
              <a:buNone/>
              <a:defRPr sz="16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Evento Finanza Locale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9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89531" y="2182951"/>
            <a:ext cx="5544784" cy="1034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/>
              <a:t>Titolo giornata formativa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89530" y="3378231"/>
            <a:ext cx="5544785" cy="11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Sottotitolo giornata formativa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44229" y="6365526"/>
            <a:ext cx="4028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Titolo Evento Finanza Locale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42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121BA9E-CF39-5A4C-A796-CE277B4E7A22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211667" y="499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80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700" r:id="rId4"/>
    <p:sldLayoutId id="2147483701" r:id="rId5"/>
    <p:sldLayoutId id="2147483702" r:id="rId6"/>
    <p:sldLayoutId id="2147483703" r:id="rId7"/>
    <p:sldLayoutId id="214748370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4B6B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500" kern="1200">
          <a:solidFill>
            <a:srgbClr val="004B6B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NANZA_LOCALE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6728" y="979407"/>
            <a:ext cx="7124132" cy="4708982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 smtClean="0">
                <a:latin typeface="Arial Narrow" panose="020B0606020202030204" pitchFamily="34" charset="0"/>
              </a:rPr>
              <a:t/>
            </a:r>
            <a:br>
              <a:rPr lang="it-IT" sz="2000" b="1" dirty="0" smtClean="0">
                <a:latin typeface="Arial Narrow" panose="020B0606020202030204" pitchFamily="34" charset="0"/>
              </a:rPr>
            </a:br>
            <a:r>
              <a:rPr lang="it-IT" sz="2000" b="1" dirty="0" smtClean="0">
                <a:latin typeface="Arial Narrow" panose="020B0606020202030204" pitchFamily="34" charset="0"/>
              </a:rPr>
              <a:t/>
            </a:r>
            <a:br>
              <a:rPr lang="it-IT" sz="2000" b="1" dirty="0" smtClean="0">
                <a:latin typeface="Arial Narrow" panose="020B0606020202030204" pitchFamily="34" charset="0"/>
              </a:rPr>
            </a:br>
            <a:r>
              <a:rPr lang="it-IT" sz="2000" b="1" dirty="0" smtClean="0">
                <a:latin typeface="Arial Narrow" panose="020B0606020202030204" pitchFamily="34" charset="0"/>
              </a:rPr>
              <a:t/>
            </a:r>
            <a:br>
              <a:rPr lang="it-IT" sz="2000" b="1" dirty="0" smtClean="0">
                <a:latin typeface="Arial Narrow" panose="020B0606020202030204" pitchFamily="34" charset="0"/>
              </a:rPr>
            </a:br>
            <a:r>
              <a:rPr lang="it-IT" sz="2000" b="1" dirty="0" smtClean="0">
                <a:latin typeface="Arial Narrow" panose="020B0606020202030204" pitchFamily="34" charset="0"/>
              </a:rPr>
              <a:t/>
            </a:r>
            <a:br>
              <a:rPr lang="it-IT" sz="2000" b="1" dirty="0" smtClean="0">
                <a:latin typeface="Arial Narrow" panose="020B0606020202030204" pitchFamily="34" charset="0"/>
              </a:rPr>
            </a:br>
            <a:r>
              <a:rPr lang="it-IT" sz="2800" b="1" i="1" dirty="0" smtClean="0">
                <a:latin typeface="Arial Narrow" panose="020B0606020202030204" pitchFamily="34" charset="0"/>
              </a:rPr>
              <a:t>Crisi e risanamento della finanza pubblica:</a:t>
            </a:r>
            <a:br>
              <a:rPr lang="it-IT" sz="2800" b="1" i="1" dirty="0" smtClean="0">
                <a:latin typeface="Arial Narrow" panose="020B0606020202030204" pitchFamily="34" charset="0"/>
              </a:rPr>
            </a:br>
            <a:r>
              <a:rPr lang="it-IT" sz="2800" b="1" i="1" dirty="0" smtClean="0">
                <a:latin typeface="Arial Narrow" panose="020B0606020202030204" pitchFamily="34" charset="0"/>
              </a:rPr>
              <a:t>l’</a:t>
            </a:r>
            <a:r>
              <a:rPr lang="it-IT" sz="2800" b="1" i="1" dirty="0" smtClean="0">
                <a:latin typeface="Arial Narrow" panose="020B0606020202030204" pitchFamily="34" charset="0"/>
              </a:rPr>
              <a:t>impatto sui Comuni</a:t>
            </a:r>
            <a:r>
              <a:rPr lang="it-IT" sz="2800" b="1" i="1" dirty="0" smtClean="0">
                <a:latin typeface="Arial Narrow" panose="020B0606020202030204" pitchFamily="34" charset="0"/>
              </a:rPr>
              <a:t/>
            </a:r>
            <a:br>
              <a:rPr lang="it-IT" sz="2800" b="1" i="1" dirty="0" smtClean="0">
                <a:latin typeface="Arial Narrow" panose="020B0606020202030204" pitchFamily="34" charset="0"/>
              </a:rPr>
            </a:br>
            <a:r>
              <a:rPr lang="it-IT" sz="2000" b="1" i="1" dirty="0" smtClean="0">
                <a:latin typeface="Arial Narrow" panose="020B0606020202030204" pitchFamily="34" charset="0"/>
              </a:rPr>
              <a:t/>
            </a:r>
            <a:br>
              <a:rPr lang="it-IT" sz="2000" b="1" i="1" dirty="0" smtClean="0">
                <a:latin typeface="Arial Narrow" panose="020B0606020202030204" pitchFamily="34" charset="0"/>
              </a:rPr>
            </a:br>
            <a:r>
              <a:rPr lang="it-IT" sz="1800" i="1" dirty="0">
                <a:latin typeface="Arial Narrow" panose="020B0606020202030204" pitchFamily="34" charset="0"/>
              </a:rPr>
              <a:t/>
            </a:r>
            <a:br>
              <a:rPr lang="it-IT" sz="1800" i="1" dirty="0">
                <a:latin typeface="Arial Narrow" panose="020B0606020202030204" pitchFamily="34" charset="0"/>
              </a:rPr>
            </a:br>
            <a:r>
              <a:rPr lang="it-IT" sz="1800" i="1" dirty="0" smtClean="0">
                <a:latin typeface="Arial Narrow" panose="020B0606020202030204" pitchFamily="34" charset="0"/>
              </a:rPr>
              <a:t/>
            </a:r>
            <a:br>
              <a:rPr lang="it-IT" sz="1800" i="1" dirty="0" smtClean="0">
                <a:latin typeface="Arial Narrow" panose="020B0606020202030204" pitchFamily="34" charset="0"/>
              </a:rPr>
            </a:br>
            <a:r>
              <a:rPr lang="it-IT" sz="1800" i="1" dirty="0" smtClean="0">
                <a:latin typeface="Arial Narrow" panose="020B0606020202030204" pitchFamily="34" charset="0"/>
              </a:rPr>
              <a:t/>
            </a:r>
            <a:br>
              <a:rPr lang="it-IT" sz="1800" i="1" dirty="0" smtClean="0">
                <a:latin typeface="Arial Narrow" panose="020B0606020202030204" pitchFamily="34" charset="0"/>
              </a:rPr>
            </a:br>
            <a:r>
              <a:rPr lang="it-IT" sz="1800" i="1" dirty="0">
                <a:latin typeface="Arial Narrow" panose="020B0606020202030204" pitchFamily="34" charset="0"/>
              </a:rPr>
              <a:t/>
            </a:r>
            <a:br>
              <a:rPr lang="it-IT" sz="1800" i="1" dirty="0">
                <a:latin typeface="Arial Narrow" panose="020B0606020202030204" pitchFamily="34" charset="0"/>
              </a:rPr>
            </a:br>
            <a:r>
              <a:rPr lang="it-IT" sz="1800" i="1" dirty="0">
                <a:latin typeface="Arial Narrow" panose="020B0606020202030204" pitchFamily="34" charset="0"/>
              </a:rPr>
              <a:t/>
            </a:r>
            <a:br>
              <a:rPr lang="it-IT" sz="1800" i="1" dirty="0">
                <a:latin typeface="Arial Narrow" panose="020B0606020202030204" pitchFamily="34" charset="0"/>
              </a:rPr>
            </a:br>
            <a:r>
              <a:rPr lang="it-IT" sz="1800" i="1" dirty="0" smtClean="0">
                <a:latin typeface="Arial Narrow" panose="020B0606020202030204" pitchFamily="34" charset="0"/>
              </a:rPr>
              <a:t/>
            </a:r>
            <a:br>
              <a:rPr lang="it-IT" sz="1800" i="1" dirty="0" smtClean="0">
                <a:latin typeface="Arial Narrow" panose="020B0606020202030204" pitchFamily="34" charset="0"/>
              </a:rPr>
            </a:br>
            <a:r>
              <a:rPr lang="it-IT" sz="1800" i="1" dirty="0" smtClean="0">
                <a:latin typeface="Arial Narrow" panose="020B0606020202030204" pitchFamily="34" charset="0"/>
              </a:rPr>
              <a:t/>
            </a:r>
            <a:br>
              <a:rPr lang="it-IT" sz="1800" i="1" dirty="0" smtClean="0">
                <a:latin typeface="Arial Narrow" panose="020B0606020202030204" pitchFamily="34" charset="0"/>
              </a:rPr>
            </a:br>
            <a:endParaRPr lang="it-IT" sz="1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741872" y="272018"/>
            <a:ext cx="7910422" cy="8309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 smtClean="0"/>
              <a:t>La dinamica della fiscalità immobiliare comunale:</a:t>
            </a:r>
            <a:endParaRPr lang="it-IT" dirty="0"/>
          </a:p>
          <a:p>
            <a:r>
              <a:rPr lang="it-IT" dirty="0"/>
              <a:t>maggiore sforzo fiscale ma minori risorse in bilancio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002817" y="5592013"/>
            <a:ext cx="332029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sz="800" i="1" dirty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Fonte: elaborazioni IFEL su dati Ministero </a:t>
            </a:r>
            <a:r>
              <a:rPr lang="it-IT" sz="8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Interno e Agenzia delle </a:t>
            </a:r>
            <a:r>
              <a:rPr lang="it-IT" sz="800" i="1" dirty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Entrate</a:t>
            </a:r>
          </a:p>
        </p:txBody>
      </p:sp>
      <p:sp>
        <p:nvSpPr>
          <p:cNvPr id="2" name="AutoShape 2" descr="Immagine incorporat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6762" y="1387989"/>
            <a:ext cx="7815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CONFRONTO TRA GETTITO IMMOBILIARE E TRASFERIMENTI ERARIALI NELLA FINANZA COMUNALE</a:t>
            </a:r>
          </a:p>
          <a:p>
            <a:pPr algn="ctr"/>
            <a:r>
              <a:rPr lang="it-IT" sz="1200" b="1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Anni 2010-2016 a valori correnti con </a:t>
            </a:r>
            <a:r>
              <a:rPr lang="it-IT" sz="1200" b="1" i="1" dirty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indice </a:t>
            </a:r>
            <a:r>
              <a:rPr lang="it-IT" sz="1200" b="1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2010 </a:t>
            </a:r>
            <a:r>
              <a:rPr lang="it-IT" sz="1200" b="1" i="1" dirty="0">
                <a:solidFill>
                  <a:prstClr val="black"/>
                </a:solidFill>
                <a:latin typeface="Arial Narrow" panose="020B0606020202030204" pitchFamily="34" charset="0"/>
                <a:cs typeface="Arial Black"/>
              </a:rPr>
              <a:t>= 100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13" y="2040011"/>
            <a:ext cx="508451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1076793" y="133234"/>
            <a:ext cx="7166474" cy="8309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/>
              <a:t>Il contributo dei Comuni al risanamento</a:t>
            </a:r>
            <a:br>
              <a:rPr lang="it-IT" sz="2400" dirty="0"/>
            </a:br>
            <a:r>
              <a:rPr lang="it-IT" sz="2400" dirty="0"/>
              <a:t>della finanza pubblica dal 2010 al </a:t>
            </a:r>
            <a:r>
              <a:rPr lang="it-IT" sz="2400" dirty="0" smtClean="0"/>
              <a:t>2015…</a:t>
            </a:r>
            <a:endParaRPr lang="it-IT" sz="2400" dirty="0">
              <a:latin typeface="+mn-lt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475683" y="4645347"/>
            <a:ext cx="7977254" cy="18697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 Comuni hanno assicurato un rilevante contributo al risanamento della finanza pubblica </a:t>
            </a:r>
            <a:r>
              <a:rPr kumimoji="0" lang="it-IT" alt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nel periodo 2010-2015, come riconosciuto anche da</a:t>
            </a:r>
            <a:r>
              <a:rPr kumimoji="0" lang="it-IT" altLang="it-IT" sz="1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kumimoji="0" lang="it-IT" alt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STAT,</a:t>
            </a:r>
            <a:r>
              <a:rPr kumimoji="0" lang="it-IT" altLang="it-IT" sz="1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Banca d’Italia e Corte dei conti</a:t>
            </a:r>
          </a:p>
          <a:p>
            <a:pPr marL="144000" indent="-144000" algn="just" defTabSz="9144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it-IT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contributo sproporzionato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rispetto </a:t>
            </a: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 peso del comparto sulla finanza pubblica nel suo insieme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(7,4</a:t>
            </a: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della spesa) e sul debito della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 (2,1%), </a:t>
            </a: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 anche con riferimento al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ruolo dei </a:t>
            </a: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Comuni nella fornitura di servizi sociali, nella regolazione dell’economia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urbana e negli </a:t>
            </a:r>
            <a:r>
              <a:rPr 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investimenti </a:t>
            </a:r>
            <a:r>
              <a:rPr 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locali</a:t>
            </a:r>
          </a:p>
          <a:p>
            <a:pPr marL="144000" lvl="0" indent="-144000" algn="just" defTabSz="9144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Il confronto territoriale restituisce una </a:t>
            </a:r>
            <a:r>
              <a:rPr lang="it-IT" altLang="it-IT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distribuzione </a:t>
            </a: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 capite </a:t>
            </a:r>
            <a:r>
              <a:rPr lang="it-IT" altLang="it-IT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della manovra nominale 2010-2015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piuttosto </a:t>
            </a:r>
            <a:r>
              <a:rPr lang="it-IT" altLang="it-IT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omogenea </a:t>
            </a: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 le diverse aree del 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Paese, pur evidenziando una certa distanza tra Centro e Mezzogiorno</a:t>
            </a:r>
            <a:endParaRPr lang="it-IT" sz="15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0" y="1078148"/>
            <a:ext cx="6912000" cy="35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7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1076793" y="133234"/>
            <a:ext cx="7166474" cy="8309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 smtClean="0"/>
              <a:t>…Il </a:t>
            </a:r>
            <a:r>
              <a:rPr lang="it-IT" sz="2400" dirty="0"/>
              <a:t>contributo dei Comuni al risanamento</a:t>
            </a:r>
            <a:br>
              <a:rPr lang="it-IT" sz="2400" dirty="0"/>
            </a:br>
            <a:r>
              <a:rPr lang="it-IT" sz="2400" dirty="0"/>
              <a:t>della finanza pubblica dal 2010 al </a:t>
            </a:r>
            <a:r>
              <a:rPr lang="it-IT" sz="2400" dirty="0" smtClean="0"/>
              <a:t>2015</a:t>
            </a:r>
            <a:endParaRPr lang="it-IT" sz="2400" dirty="0">
              <a:latin typeface="+mn-lt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637563" y="4645347"/>
            <a:ext cx="7689147" cy="17558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algn="just" defTabSz="9144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</a:t>
            </a: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’analisi della manovra nominale 2010-2015 </a:t>
            </a:r>
            <a:r>
              <a:rPr lang="it-IT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ripropone </a:t>
            </a:r>
            <a:r>
              <a:rPr lang="it-IT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it-IT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 </a:t>
            </a:r>
            <a:r>
              <a:rPr lang="it-IT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 diverse classi demografiche</a:t>
            </a:r>
            <a:r>
              <a:rPr lang="it-IT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il</a:t>
            </a: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classico andamento a U</a:t>
            </a: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fatta eccezione per i Comuni fino a 1.000 abitanti, che non hanno subito il taglio dei trasferimenti ex dl 78/2010 e sono stati fin qui esclusi dai vincoli del Patto di stabilità</a:t>
            </a:r>
          </a:p>
          <a:p>
            <a:pPr marL="144000" indent="-144000" algn="just" defTabSz="9144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L’onere finanziario che ne deriva ricade </a:t>
            </a:r>
            <a:r>
              <a:rPr lang="it-IT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particolare sui Comuni più grandi</a:t>
            </a: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dovuto in larga parte al maggiore sforzo fiscale posto in essere (e alla base fiscale in media più ampia), che comporta </a:t>
            </a:r>
            <a:r>
              <a:rPr lang="it-IT" sz="16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ceteris paribus</a:t>
            </a:r>
            <a:r>
              <a:rPr lang="it-IT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una maggiore quota sia di vincolo Patto sia di tagli alle risorse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83" y="1071142"/>
            <a:ext cx="7020000" cy="35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5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755520" y="340258"/>
            <a:ext cx="796720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/>
              <a:t>La metamorfosi della finanza comunale:</a:t>
            </a:r>
            <a:br>
              <a:rPr lang="it-IT" sz="2400" dirty="0"/>
            </a:br>
            <a:r>
              <a:rPr lang="it-IT" sz="2400" dirty="0"/>
              <a:t>i gettiti comunali al servizio della finanza </a:t>
            </a:r>
            <a:r>
              <a:rPr lang="it-IT" sz="2400" dirty="0" smtClean="0"/>
              <a:t>pubblica…</a:t>
            </a:r>
            <a:endParaRPr lang="it-IT" sz="2400" dirty="0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755520" y="4481654"/>
            <a:ext cx="7700583" cy="16498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L’effetto congiunto</a:t>
            </a:r>
            <a:r>
              <a:rPr kumimoji="0" lang="it-IT" altLang="it-IT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di tagli alle risorse, fiscalizzazione dei trasferimenti, evoluzione della fiscalità immobiliare</a:t>
            </a:r>
            <a:r>
              <a:rPr lang="it-IT" altLang="it-IT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riforma della contabilità pubblica e sforzo fiscale dei Comuni comporta </a:t>
            </a:r>
            <a:r>
              <a:rPr lang="it-IT" altLang="it-IT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dal 2010 al 2015</a:t>
            </a:r>
            <a:r>
              <a:rPr lang="it-IT" altLang="it-IT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kumimoji="0" lang="it-IT" altLang="it-IT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600" b="1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11,5 miliardi</a:t>
            </a:r>
            <a:r>
              <a:rPr kumimoji="0" lang="it-IT" altLang="it-IT" sz="16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di euro in</a:t>
            </a:r>
            <a:r>
              <a:rPr kumimoji="0" lang="it-IT" altLang="it-IT" sz="16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più di prelievo fiscale locale </a:t>
            </a:r>
            <a:r>
              <a:rPr kumimoji="0" lang="it-IT" altLang="it-IT" sz="16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(di cui una parte per l’alimentazione del FSC, pari al 38% circa del gettito base IMU)</a:t>
            </a:r>
          </a:p>
          <a:p>
            <a:pPr marL="285750" indent="-285750" algn="just" defTabSz="91440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</a:t>
            </a:r>
            <a:r>
              <a:rPr lang="it-IT" altLang="it-IT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ltre </a:t>
            </a:r>
            <a:r>
              <a:rPr lang="it-IT" altLang="it-IT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it-IT" altLang="it-IT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miliardi di euro in meno a disposizione dei bilanci comunali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2" y="1286408"/>
            <a:ext cx="7560000" cy="31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755520" y="340258"/>
            <a:ext cx="796720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 smtClean="0"/>
              <a:t>…La </a:t>
            </a:r>
            <a:r>
              <a:rPr lang="it-IT" sz="2400" dirty="0"/>
              <a:t>metamorfosi della finanza comunale:</a:t>
            </a:r>
            <a:br>
              <a:rPr lang="it-IT" sz="2400" dirty="0"/>
            </a:br>
            <a:r>
              <a:rPr lang="it-IT" sz="2400" dirty="0"/>
              <a:t>i gettiti comunali al servizio della finanza </a:t>
            </a:r>
            <a:r>
              <a:rPr lang="it-IT" sz="2400" dirty="0" smtClean="0"/>
              <a:t>pubblica</a:t>
            </a:r>
            <a:endParaRPr lang="it-IT" sz="2400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682514" y="4030835"/>
            <a:ext cx="7747001" cy="23514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it-IT" sz="1500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Escludendo Roma e Milano 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emerge </a:t>
            </a:r>
            <a:r>
              <a:rPr lang="it-IT" altLang="it-IT" sz="1500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una</a:t>
            </a:r>
            <a:r>
              <a:rPr lang="it-IT" altLang="it-IT" sz="1500" b="1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riduzione pro capite delle risorse </a:t>
            </a:r>
            <a:r>
              <a:rPr lang="it-IT" altLang="it-IT" sz="1500" noProof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disponibili in bilancio</a:t>
            </a: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assai differenziata lungo il territorio nazionale</a:t>
            </a: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In</a:t>
            </a:r>
            <a:r>
              <a:rPr kumimoji="0" lang="it-IT" altLang="it-IT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particolare, si registra:</a:t>
            </a:r>
            <a:endParaRPr kumimoji="0" lang="it-IT" altLang="it-IT" sz="15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contrazione di risorse significativamente maggiore nel Sud e nelle Isole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in parte certamente correlata ad un minore sforzo fiscale, a sua volta dovuto anche ad una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imponibile strutturalmente più debole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5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 contrazione di risorse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linea con il dato nazionale al Centro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decisamente inferiore al Nord </a:t>
            </a:r>
            <a:r>
              <a:rPr lang="it-IT" altLang="it-IT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motivi opposti ai fattori che spiegano la caduta delle risorse al Sud e nelle Isole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" y="1209351"/>
            <a:ext cx="7488000" cy="28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0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90124" y="116632"/>
            <a:ext cx="7273146" cy="620712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L'alimentazione e la ripartizione del fondo di solidarietà</a:t>
            </a:r>
            <a:br>
              <a:rPr lang="it-IT" sz="2000" dirty="0"/>
            </a:br>
            <a:r>
              <a:rPr lang="it-IT" sz="1800" dirty="0"/>
              <a:t>Le risorse dei Comuni nel 2010 e nel 2015</a:t>
            </a:r>
          </a:p>
        </p:txBody>
      </p:sp>
      <p:sp>
        <p:nvSpPr>
          <p:cNvPr id="1741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3927D5F-EF90-4B0D-B496-5FB655BBB54A}" type="slidenum">
              <a:rPr lang="it-IT" altLang="it-IT" sz="1200">
                <a:solidFill>
                  <a:srgbClr val="000000"/>
                </a:solidFill>
              </a:rPr>
              <a:pPr/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290646"/>
            <a:ext cx="6120000" cy="36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42498" y="4974729"/>
            <a:ext cx="7838985" cy="14324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 indent="-180000" algn="just" eaLnBrk="0" fontAlgn="base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Si passa </a:t>
            </a:r>
            <a:r>
              <a:rPr lang="it-IT" b="1" dirty="0">
                <a:solidFill>
                  <a:srgbClr val="000000"/>
                </a:solidFill>
                <a:latin typeface="Arial Narrow" panose="020B0606020202030204" pitchFamily="34" charset="0"/>
              </a:rPr>
              <a:t>dai circa 10 miliardi di euro nel 2012 a 1,4 miliardi di euro nel 2015, </a:t>
            </a:r>
            <a:r>
              <a:rPr lang="it-IT" dirty="0">
                <a:solidFill>
                  <a:srgbClr val="000000"/>
                </a:solidFill>
                <a:latin typeface="Arial Narrow" panose="020B0606020202030204" pitchFamily="34" charset="0"/>
              </a:rPr>
              <a:t>anno in cui </a:t>
            </a:r>
            <a:r>
              <a:rPr lang="it-IT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il Fondo di solidarietà comunale (FSC) </a:t>
            </a:r>
            <a:r>
              <a:rPr lang="it-IT" dirty="0">
                <a:solidFill>
                  <a:srgbClr val="000000"/>
                </a:solidFill>
                <a:latin typeface="Arial Narrow" panose="020B0606020202030204" pitchFamily="34" charset="0"/>
              </a:rPr>
              <a:t>è alimentato interamente da IMU </a:t>
            </a:r>
            <a:r>
              <a:rPr lang="it-IT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comunale </a:t>
            </a:r>
            <a:endParaRPr lang="it-IT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80000" indent="-1800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Dal 2015 </a:t>
            </a:r>
            <a:r>
              <a:rPr lang="it-IT" b="1" dirty="0">
                <a:solidFill>
                  <a:srgbClr val="000000"/>
                </a:solidFill>
                <a:latin typeface="Arial Narrow" panose="020B0606020202030204" pitchFamily="34" charset="0"/>
              </a:rPr>
              <a:t>il contributo </a:t>
            </a:r>
            <a:r>
              <a:rPr lang="it-IT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statale è </a:t>
            </a:r>
            <a:r>
              <a:rPr lang="it-IT" b="1" dirty="0">
                <a:solidFill>
                  <a:srgbClr val="000000"/>
                </a:solidFill>
                <a:latin typeface="Arial Narrow" panose="020B0606020202030204" pitchFamily="34" charset="0"/>
              </a:rPr>
              <a:t>negativo: </a:t>
            </a:r>
            <a:r>
              <a:rPr lang="it-IT" dirty="0">
                <a:solidFill>
                  <a:srgbClr val="000000"/>
                </a:solidFill>
                <a:latin typeface="Arial Narrow" panose="020B0606020202030204" pitchFamily="34" charset="0"/>
              </a:rPr>
              <a:t>i Comuni contribuiscono alle entrate dello Stato per </a:t>
            </a:r>
            <a:r>
              <a:rPr lang="it-IT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628 milioni (compresi circa 230 mln. da taglio per stima Mef terreni montani)</a:t>
            </a:r>
            <a:endParaRPr lang="it-IT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734888" y="836712"/>
            <a:ext cx="8229600" cy="5145435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 Narrow" panose="020B0606020202030204" pitchFamily="34" charset="0"/>
              </a:rPr>
              <a:t>La ritirata dello Stato</a:t>
            </a:r>
            <a:endParaRPr lang="it-IT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9" y="1332619"/>
            <a:ext cx="8280000" cy="485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Titolo 5"/>
          <p:cNvSpPr txBox="1">
            <a:spLocks/>
          </p:cNvSpPr>
          <p:nvPr/>
        </p:nvSpPr>
        <p:spPr>
          <a:xfrm>
            <a:off x="1433015" y="340258"/>
            <a:ext cx="648268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 smtClean="0"/>
              <a:t>La </a:t>
            </a:r>
            <a:r>
              <a:rPr lang="it-IT" sz="2400" dirty="0"/>
              <a:t>metamorfosi della finanza comunale:</a:t>
            </a:r>
            <a:br>
              <a:rPr lang="it-IT" sz="2400" dirty="0"/>
            </a:br>
            <a:r>
              <a:rPr lang="it-IT" sz="2400" dirty="0" smtClean="0"/>
              <a:t>dai trasferimenti al riequilibrio interno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4090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1433015" y="340258"/>
            <a:ext cx="648268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 smtClean="0"/>
              <a:t>La </a:t>
            </a:r>
            <a:r>
              <a:rPr lang="it-IT" sz="2400" dirty="0"/>
              <a:t>metamorfosi della finanza comunale:</a:t>
            </a:r>
            <a:br>
              <a:rPr lang="it-IT" sz="2400" dirty="0"/>
            </a:br>
            <a:r>
              <a:rPr lang="it-IT" sz="2400" dirty="0" smtClean="0"/>
              <a:t>lo Stato non contribuisce più</a:t>
            </a:r>
            <a:endParaRPr lang="it-IT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8" y="1240680"/>
            <a:ext cx="7560000" cy="435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6" y="5637950"/>
            <a:ext cx="7020000" cy="78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378832" y="1453066"/>
            <a:ext cx="107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TOTALE FSC:</a:t>
            </a:r>
          </a:p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7.238 mln</a:t>
            </a:r>
            <a:endParaRPr lang="it-IT" sz="1100" dirty="0">
              <a:latin typeface="Arial Narrow" panose="020B0606020202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85195" y="2124090"/>
            <a:ext cx="14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TOTALE FSC:</a:t>
            </a:r>
          </a:p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6.343 mln </a:t>
            </a:r>
            <a:r>
              <a:rPr lang="it-IT" sz="1100" b="1" dirty="0" smtClean="0">
                <a:latin typeface="Arial Narrow" panose="020B0606020202030204" pitchFamily="34" charset="0"/>
              </a:rPr>
              <a:t>( -12,4% )</a:t>
            </a:r>
            <a:endParaRPr lang="it-IT" sz="1100" b="1" dirty="0">
              <a:latin typeface="Arial Narrow" panose="020B0606020202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03895" y="2795114"/>
            <a:ext cx="1730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TOTALE FSC:</a:t>
            </a:r>
          </a:p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5.543 mln </a:t>
            </a:r>
            <a:r>
              <a:rPr lang="it-IT" sz="1100" b="1" dirty="0" smtClean="0">
                <a:latin typeface="Arial Narrow" panose="020B0606020202030204" pitchFamily="34" charset="0"/>
              </a:rPr>
              <a:t>( -23,4% su 2013 )</a:t>
            </a:r>
            <a:endParaRPr lang="it-IT" sz="1100" b="1" dirty="0">
              <a:latin typeface="Arial Narrow" panose="020B0606020202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97049" y="3447265"/>
            <a:ext cx="1730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TOTALE FSC:</a:t>
            </a:r>
          </a:p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4.090 mln </a:t>
            </a:r>
            <a:r>
              <a:rPr lang="it-IT" sz="1100" b="1" dirty="0" smtClean="0">
                <a:latin typeface="Arial Narrow" panose="020B0606020202030204" pitchFamily="34" charset="0"/>
              </a:rPr>
              <a:t>( -43,5% su 2013 )</a:t>
            </a:r>
            <a:endParaRPr lang="it-IT" sz="1100" b="1" dirty="0">
              <a:latin typeface="Arial Narrow" panose="020B0606020202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00587" y="4120682"/>
            <a:ext cx="1730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TOTALE FSC:</a:t>
            </a:r>
          </a:p>
          <a:p>
            <a:pPr algn="ctr"/>
            <a:r>
              <a:rPr lang="it-IT" sz="1100" dirty="0" smtClean="0">
                <a:latin typeface="Arial Narrow" panose="020B0606020202030204" pitchFamily="34" charset="0"/>
              </a:rPr>
              <a:t>2.341 mln </a:t>
            </a:r>
            <a:r>
              <a:rPr lang="it-IT" sz="1100" b="1" dirty="0" smtClean="0">
                <a:latin typeface="Arial Narrow" panose="020B0606020202030204" pitchFamily="34" charset="0"/>
              </a:rPr>
              <a:t>( -67,7% su 2013 )</a:t>
            </a:r>
            <a:endParaRPr lang="it-IT" sz="1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58" y="2799135"/>
            <a:ext cx="5220000" cy="37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1076793" y="272018"/>
            <a:ext cx="7166474" cy="8309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rgbClr val="004B6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/>
              <a:t>L’addio al modello della finanza derivata</a:t>
            </a:r>
            <a:br>
              <a:rPr lang="it-IT" sz="2400" dirty="0"/>
            </a:br>
            <a:r>
              <a:rPr lang="it-IT" sz="2400" dirty="0"/>
              <a:t>senza approdare all’autonomia dei Comuni</a:t>
            </a:r>
          </a:p>
        </p:txBody>
      </p:sp>
      <p:sp>
        <p:nvSpPr>
          <p:cNvPr id="17" name="CasellaDiTesto 2"/>
          <p:cNvSpPr txBox="1">
            <a:spLocks noChangeArrowheads="1"/>
          </p:cNvSpPr>
          <p:nvPr/>
        </p:nvSpPr>
        <p:spPr bwMode="auto">
          <a:xfrm>
            <a:off x="764275" y="1106671"/>
            <a:ext cx="7958445" cy="11757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10000"/>
              </a:lnSpc>
              <a:spcAft>
                <a:spcPts val="300"/>
              </a:spcAft>
              <a:defRPr/>
            </a:pPr>
            <a:r>
              <a:rPr lang="it-IT" sz="1600" dirty="0" smtClean="0">
                <a:latin typeface="Arial Narrow" panose="020B0606020202030204" pitchFamily="34" charset="0"/>
              </a:rPr>
              <a:t>La </a:t>
            </a:r>
            <a:r>
              <a:rPr lang="it-IT" sz="1600" b="1" dirty="0" smtClean="0">
                <a:latin typeface="Arial Narrow" panose="020B0606020202030204" pitchFamily="34" charset="0"/>
              </a:rPr>
              <a:t>Corte dei conti </a:t>
            </a:r>
            <a:r>
              <a:rPr lang="it-IT" sz="1600" dirty="0" smtClean="0">
                <a:latin typeface="Arial Narrow" panose="020B0606020202030204" pitchFamily="34" charset="0"/>
              </a:rPr>
              <a:t>ha recentemente definito </a:t>
            </a:r>
            <a:r>
              <a:rPr lang="it-IT" sz="1600" b="1" dirty="0" smtClean="0">
                <a:latin typeface="Arial Narrow" panose="020B0606020202030204" pitchFamily="34" charset="0"/>
              </a:rPr>
              <a:t>sproporzionata</a:t>
            </a:r>
            <a:r>
              <a:rPr lang="it-IT" sz="1600" dirty="0" smtClean="0">
                <a:latin typeface="Arial Narrow" panose="020B0606020202030204" pitchFamily="34" charset="0"/>
              </a:rPr>
              <a:t> la </a:t>
            </a:r>
            <a:r>
              <a:rPr lang="it-IT" sz="1600" b="1" dirty="0" smtClean="0">
                <a:latin typeface="Arial Narrow" panose="020B0606020202030204" pitchFamily="34" charset="0"/>
              </a:rPr>
              <a:t>stretta imposta agli enti locali</a:t>
            </a:r>
            <a:r>
              <a:rPr lang="it-IT" sz="1600" dirty="0" smtClean="0">
                <a:latin typeface="Arial Narrow" panose="020B0606020202030204" pitchFamily="34" charset="0"/>
              </a:rPr>
              <a:t>, limitando profondamente il grado di autonomia finanziaria e funzionale ad essi garantiti dal Titolo V della Costituzione e compromettendo seriamente, quindi, il </a:t>
            </a:r>
            <a:r>
              <a:rPr lang="it-IT" sz="1600" b="1" dirty="0" smtClean="0">
                <a:latin typeface="Arial Narrow" panose="020B0606020202030204" pitchFamily="34" charset="0"/>
              </a:rPr>
              <a:t>binomio autonomia-responsabilità </a:t>
            </a:r>
            <a:r>
              <a:rPr lang="it-IT" sz="1600" dirty="0" smtClean="0">
                <a:latin typeface="Arial Narrow" panose="020B0606020202030204" pitchFamily="34" charset="0"/>
              </a:rPr>
              <a:t>che dovrebbe invece alimentare il </a:t>
            </a:r>
            <a:r>
              <a:rPr lang="it-IT" sz="1600" b="1" dirty="0" smtClean="0">
                <a:latin typeface="Arial Narrow" panose="020B0606020202030204" pitchFamily="34" charset="0"/>
              </a:rPr>
              <a:t>rapporto tra governo locale e cittadini</a:t>
            </a:r>
            <a:r>
              <a:rPr lang="it-IT" sz="1600" dirty="0" smtClean="0">
                <a:latin typeface="Arial Narrow" panose="020B0606020202030204" pitchFamily="34" charset="0"/>
              </a:rPr>
              <a:t> in un </a:t>
            </a:r>
            <a:r>
              <a:rPr lang="it-IT" sz="1600" b="1" dirty="0" smtClean="0">
                <a:latin typeface="Arial Narrow" panose="020B0606020202030204" pitchFamily="34" charset="0"/>
              </a:rPr>
              <a:t>contesto di reale decentramento</a:t>
            </a:r>
            <a:endParaRPr lang="it-IT" sz="16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94569" y="6197264"/>
            <a:ext cx="547042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it-IT" sz="900" i="1" dirty="0">
                <a:latin typeface="Arial Narrow" panose="020B0606020202030204" pitchFamily="34" charset="0"/>
                <a:ea typeface="+mj-ea"/>
                <a:cs typeface="Arial Black"/>
              </a:rPr>
              <a:t>Fonte: elaborazioni IFEL su dati Ministero </a:t>
            </a:r>
            <a:r>
              <a:rPr lang="it-IT" sz="900" i="1" dirty="0" smtClean="0">
                <a:latin typeface="Arial Narrow" panose="020B0606020202030204" pitchFamily="34" charset="0"/>
                <a:ea typeface="+mj-ea"/>
                <a:cs typeface="Arial Black"/>
              </a:rPr>
              <a:t>dell’Interno</a:t>
            </a:r>
            <a:r>
              <a:rPr lang="it-IT" sz="900" i="1" dirty="0">
                <a:latin typeface="Arial Narrow" panose="020B0606020202030204" pitchFamily="34" charset="0"/>
                <a:ea typeface="+mj-ea"/>
                <a:cs typeface="Arial Black"/>
              </a:rPr>
              <a:t>, </a:t>
            </a:r>
            <a:r>
              <a:rPr lang="it-IT" sz="900" i="1" dirty="0" smtClean="0">
                <a:latin typeface="Arial Narrow" panose="020B0606020202030204" pitchFamily="34" charset="0"/>
                <a:ea typeface="+mj-ea"/>
                <a:cs typeface="Arial Black"/>
              </a:rPr>
              <a:t>Ministero dell’Economia e delle Finanze e Agenzia delle </a:t>
            </a:r>
            <a:r>
              <a:rPr lang="it-IT" sz="900" i="1" dirty="0">
                <a:latin typeface="Arial Narrow" panose="020B0606020202030204" pitchFamily="34" charset="0"/>
                <a:ea typeface="+mj-ea"/>
                <a:cs typeface="Arial Black"/>
              </a:rPr>
              <a:t>Entrate</a:t>
            </a:r>
          </a:p>
        </p:txBody>
      </p:sp>
      <p:pic>
        <p:nvPicPr>
          <p:cNvPr id="11" name="Picture 2" descr="C:\Users\Giuseppe\Desktop\2015_09_26_Fine_lavoro_VENETO_LOMBARDIA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77" y="5853416"/>
            <a:ext cx="17049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magine incorporat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46982" y="2319597"/>
            <a:ext cx="798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i="1" dirty="0" smtClean="0">
                <a:latin typeface="Arial Narrow" panose="020B0606020202030204" pitchFamily="34" charset="0"/>
                <a:ea typeface="+mj-ea"/>
                <a:cs typeface="Arial Black"/>
              </a:rPr>
              <a:t>VARIAZIONE PRO CAPITE DELLE RISORSE DISPONIBILI  E DEI PRELIEVI LOCALI </a:t>
            </a:r>
          </a:p>
          <a:p>
            <a:pPr algn="ctr"/>
            <a:r>
              <a:rPr lang="it-IT" sz="1300" b="1" i="1" dirty="0" smtClean="0">
                <a:latin typeface="Arial Narrow" panose="020B0606020202030204" pitchFamily="34" charset="0"/>
                <a:ea typeface="+mj-ea"/>
                <a:cs typeface="Arial Black"/>
              </a:rPr>
              <a:t>NEL PERIMETRO DELLE MANOVRE SUI COMUNI.  </a:t>
            </a:r>
            <a:r>
              <a:rPr lang="it-IT" sz="1200" b="1" i="1" dirty="0" smtClean="0">
                <a:latin typeface="Arial Narrow" panose="020B0606020202030204" pitchFamily="34" charset="0"/>
                <a:ea typeface="+mj-ea"/>
                <a:cs typeface="Arial Black"/>
              </a:rPr>
              <a:t>Anni 2010-2015 a valori correnti con </a:t>
            </a:r>
            <a:r>
              <a:rPr lang="it-IT" sz="1200" b="1" i="1" dirty="0">
                <a:latin typeface="Arial Narrow" panose="020B0606020202030204" pitchFamily="34" charset="0"/>
                <a:ea typeface="+mj-ea"/>
                <a:cs typeface="Arial Black"/>
              </a:rPr>
              <a:t>indice </a:t>
            </a:r>
            <a:r>
              <a:rPr lang="it-IT" sz="1200" b="1" i="1" dirty="0" smtClean="0">
                <a:latin typeface="Arial Narrow" panose="020B0606020202030204" pitchFamily="34" charset="0"/>
                <a:ea typeface="+mj-ea"/>
                <a:cs typeface="Arial Black"/>
              </a:rPr>
              <a:t>2010 </a:t>
            </a:r>
            <a:r>
              <a:rPr lang="it-IT" sz="1200" b="1" i="1" dirty="0">
                <a:latin typeface="Arial Narrow" panose="020B0606020202030204" pitchFamily="34" charset="0"/>
                <a:ea typeface="+mj-ea"/>
                <a:cs typeface="Arial Black"/>
              </a:rPr>
              <a:t>= 100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03864" y="4178093"/>
            <a:ext cx="2145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Var. 2010-2016*: +128 euro pro capite</a:t>
            </a:r>
            <a:endParaRPr lang="it-IT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82027" y="4003361"/>
            <a:ext cx="1954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Var. 2010-2015:  +195 euro pro capite</a:t>
            </a:r>
            <a:endParaRPr lang="it-IT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91726" y="4857963"/>
            <a:ext cx="233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Var. 2010-2015:    -93 euro pro capite</a:t>
            </a:r>
            <a:endParaRPr lang="it-IT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6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slide_FINANZA_LOCALE</Template>
  <TotalTime>0</TotalTime>
  <Words>759</Words>
  <Application>Microsoft Macintosh PowerPoint</Application>
  <PresentationFormat>Presentazione su schermo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    Crisi e risanamento della finanza pubblica: l’impatto sui Comuni         </vt:lpstr>
      <vt:lpstr>Presentazione di PowerPoint</vt:lpstr>
      <vt:lpstr>Presentazione di PowerPoint</vt:lpstr>
      <vt:lpstr>Presentazione di PowerPoint</vt:lpstr>
      <vt:lpstr>Presentazione di PowerPoint</vt:lpstr>
      <vt:lpstr>L'alimentazione e la ripartizione del fondo di solidarietà Le risorse dei Comuni nel 2010 e nel 2015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2015-12-07T11:18:40Z</dcterms:created>
  <dcterms:modified xsi:type="dcterms:W3CDTF">2017-06-23T09:07:16Z</dcterms:modified>
</cp:coreProperties>
</file>