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459" r:id="rId3"/>
    <p:sldId id="441" r:id="rId4"/>
    <p:sldId id="469" r:id="rId5"/>
    <p:sldId id="470" r:id="rId6"/>
    <p:sldId id="458" r:id="rId7"/>
    <p:sldId id="471" r:id="rId8"/>
    <p:sldId id="472" r:id="rId9"/>
    <p:sldId id="463" r:id="rId10"/>
    <p:sldId id="429" r:id="rId11"/>
    <p:sldId id="468" r:id="rId12"/>
    <p:sldId id="465" r:id="rId13"/>
    <p:sldId id="460" r:id="rId14"/>
    <p:sldId id="453" r:id="rId15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3366CC"/>
    <a:srgbClr val="0066CC"/>
    <a:srgbClr val="003399"/>
    <a:srgbClr val="000099"/>
    <a:srgbClr val="000066"/>
    <a:srgbClr val="66CCFF"/>
    <a:srgbClr val="0D47FF"/>
    <a:srgbClr val="3399FF"/>
    <a:srgbClr val="FF1D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3597" autoAdjust="0"/>
  </p:normalViewPr>
  <p:slideViewPr>
    <p:cSldViewPr snapToGrid="0">
      <p:cViewPr>
        <p:scale>
          <a:sx n="60" d="100"/>
          <a:sy n="60" d="100"/>
        </p:scale>
        <p:origin x="-133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4302E0FC-DC35-4902-9046-62F2A632DD7D}" type="datetimeFigureOut">
              <a:rPr lang="it-IT"/>
              <a:pPr>
                <a:defRPr/>
              </a:pPr>
              <a:t>28/06/2017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61AC7239-5918-43E0-A60E-4EAD104E66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2809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pPr>
              <a:defRPr/>
            </a:pPr>
            <a:fld id="{058F41F7-37A1-4E85-82F7-E305BD591C45}" type="datetimeFigureOut">
              <a:rPr lang="it-IT"/>
              <a:pPr>
                <a:defRPr/>
              </a:pPr>
              <a:t>28/06/2017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89994"/>
            <a:ext cx="5438775" cy="4443649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pPr>
              <a:defRPr/>
            </a:pPr>
            <a:fld id="{7022013B-C336-4050-BF58-47F061FDD8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9739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La</a:t>
            </a:r>
            <a:r>
              <a:rPr lang="it-IT" baseline="0" dirty="0"/>
              <a:t> domanda utilizzata, somministrata a un campione di imprese extra-agricole: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triennio 2014-2016 la sua Azienda ha impiegato o acquisito professionalità creative con almeno una delle seguenti competenze: arti grafiche in campo pubblicitario, design di prodotti e servizi, tecniche multimediali, web design, sviluppo di software, ricerche di mercato, ingegneria, matematica/statistica/gestione di database.</a:t>
            </a:r>
            <a:endParaRPr lang="it-IT" dirty="0"/>
          </a:p>
          <a:p>
            <a:pPr algn="l"/>
            <a:r>
              <a:rPr lang="it-IT" dirty="0"/>
              <a:t>Web</a:t>
            </a:r>
            <a:r>
              <a:rPr lang="it-IT" baseline="0" dirty="0"/>
              <a:t> oriented - </a:t>
            </a:r>
            <a:r>
              <a:rPr lang="it-IT" dirty="0"/>
              <a:t>Imprese che rispondono ad almeno uno dei seguenti requisiti: sito web, e-commerce, social network, condivisione di informazioni con i fornitori via web ; utilizzo </a:t>
            </a:r>
            <a:r>
              <a:rPr lang="it-IT" dirty="0" err="1"/>
              <a:t>icloud</a:t>
            </a:r>
            <a:r>
              <a:rPr lang="it-IT" dirty="0"/>
              <a:t>.</a:t>
            </a:r>
          </a:p>
          <a:p>
            <a:pPr algn="l"/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Calibri" panose="020F0502020204030204" pitchFamily="34" charset="0"/>
              </a:rPr>
              <a:t>L’approccio è dell’Università di Oxford («</a:t>
            </a:r>
            <a:r>
              <a:rPr lang="it-IT" sz="1200" i="1" dirty="0">
                <a:latin typeface="Calibri" panose="020F0502020204030204" pitchFamily="34" charset="0"/>
              </a:rPr>
              <a:t>The future of </a:t>
            </a:r>
            <a:r>
              <a:rPr lang="it-IT" sz="1200" i="1" dirty="0" err="1">
                <a:latin typeface="Calibri" panose="020F0502020204030204" pitchFamily="34" charset="0"/>
              </a:rPr>
              <a:t>employment</a:t>
            </a:r>
            <a:r>
              <a:rPr lang="it-IT" sz="1200" i="1" dirty="0">
                <a:latin typeface="Calibri" panose="020F0502020204030204" pitchFamily="34" charset="0"/>
              </a:rPr>
              <a:t>: how </a:t>
            </a:r>
            <a:r>
              <a:rPr lang="it-IT" sz="1200" i="1" dirty="0" err="1">
                <a:latin typeface="Calibri" panose="020F0502020204030204" pitchFamily="34" charset="0"/>
              </a:rPr>
              <a:t>susceptible</a:t>
            </a:r>
            <a:r>
              <a:rPr lang="it-IT" sz="1200" i="1" dirty="0">
                <a:latin typeface="Calibri" panose="020F0502020204030204" pitchFamily="34" charset="0"/>
              </a:rPr>
              <a:t> are jobs to </a:t>
            </a:r>
            <a:r>
              <a:rPr lang="it-IT" sz="1200" i="1" dirty="0" err="1">
                <a:latin typeface="Calibri" panose="020F0502020204030204" pitchFamily="34" charset="0"/>
              </a:rPr>
              <a:t>computerisation</a:t>
            </a:r>
            <a:r>
              <a:rPr lang="it-IT" sz="1200" i="1" dirty="0">
                <a:latin typeface="Calibri" panose="020F0502020204030204" pitchFamily="34" charset="0"/>
              </a:rPr>
              <a:t>?</a:t>
            </a:r>
            <a:r>
              <a:rPr lang="it-IT" dirty="0">
                <a:latin typeface="Calibri" panose="020F0502020204030204" pitchFamily="34" charset="0"/>
              </a:rPr>
              <a:t>»</a:t>
            </a:r>
            <a:r>
              <a:rPr lang="it-IT" dirty="0"/>
              <a:t>)</a:t>
            </a:r>
          </a:p>
          <a:p>
            <a:r>
              <a:rPr lang="it-IT" dirty="0"/>
              <a:t>I nove indicatori utilizzati per l’elaborazione dell’indice, raggruppati in tre macro voci sono: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Destrezza nelle falangi (Percezione e manipolazione);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Destrezza nelle mani (Percezione e manipolazione);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Lavorare in spazi e ambienti controllati (Percezione e manipolazione);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Originalità (Intelligenza creativa);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Inclinazione</a:t>
            </a:r>
            <a:r>
              <a:rPr lang="it-IT" baseline="0" dirty="0">
                <a:solidFill>
                  <a:schemeClr val="tx1"/>
                </a:solidFill>
              </a:rPr>
              <a:t> artistica (Intelligenza creativa);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>
                <a:solidFill>
                  <a:schemeClr val="tx1"/>
                </a:solidFill>
              </a:rPr>
              <a:t>Percezione sociale (Intelligenza sociale);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>
                <a:solidFill>
                  <a:schemeClr val="tx1"/>
                </a:solidFill>
              </a:rPr>
              <a:t>Persuasione (Intelligenza sociale);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>
                <a:solidFill>
                  <a:schemeClr val="tx1"/>
                </a:solidFill>
              </a:rPr>
              <a:t>Capacità di negoziare (Intelligenza sociale);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>
                <a:solidFill>
                  <a:schemeClr val="tx1"/>
                </a:solidFill>
              </a:rPr>
              <a:t>Prendersi cura degli altri (Intelligenza sociale).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Tra i settori sono presi in toto i 29 considerati nell’approccio Eurostat, e 40 dei 41 considerati nel rapporto del KEA report on Creative Industries contribution della Commissione europea.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Ai fini di un corretto confronto temporale (e di una corretta lettura delle valutazioni presentate nel Rapporto), le stime su valore aggiunto e occupazione riferite al 2015 sono state riviste alla luce dell'uscita dei nuovi conti nazionali Istat nonché delle serie pubblicate nel dicembre 2016 relative a province e regioni. Le valutazioni riviste per il 2015 (coerenti con i dati 2016 qui presentati), sono in particolare a livello nazionale di 88.352 milioni di euro di valore aggiunto e 1.474 mila occupati. Tali cambiamenti nelle cornici di Contabilità Nazionale possono aver determinato mutamenti negli indicatori territoriali di incidenza del Sistema Produttivo Culturale e Creativo, intervenendo anche sui denominatori riferiti al totale economia.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9433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D059-4977-4655-8EB9-75713723B7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C947C-299A-4391-9C18-3569D6BDA8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F179-F6FF-432C-932E-FD99B93CE8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17F2-B41C-42D2-AD87-74979B7226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D22-F525-4CFA-81E2-FAAA527279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403E-8C3E-4B8D-92C0-AF2FEF3067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36AF-D52E-40E0-B9D2-CE6C9CD854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2E30-E3B8-4066-8585-260DAF273F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C6AC-8B24-4D89-8212-AA5B5D7C98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DAA3-B165-462D-BA0B-D6FFD82C59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1281-C9CB-4774-9B2B-FF604392F6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E5ED72-5E35-4BCD-AA57-5149C0BD68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796742" y="3042281"/>
            <a:ext cx="7799057" cy="3450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defRPr/>
            </a:pPr>
            <a:r>
              <a:rPr lang="it-IT" sz="2400" b="1" dirty="0">
                <a:latin typeface="Calibri" panose="020F0502020204030204" pitchFamily="34" charset="0"/>
                <a:cs typeface="Calibri" pitchFamily="34" charset="0"/>
              </a:rPr>
              <a:t>           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latin typeface="Utsaah" pitchFamily="34" charset="0"/>
                <a:cs typeface="Utsaah" pitchFamily="34" charset="0"/>
              </a:rPr>
              <a:t>Io sono cultura - 2017</a:t>
            </a:r>
            <a:r>
              <a:rPr lang="it-IT" sz="2800" b="1" dirty="0">
                <a:latin typeface="Utsaah" pitchFamily="34" charset="0"/>
                <a:cs typeface="Utsaah" pitchFamily="34" charset="0"/>
              </a:rPr>
              <a:t/>
            </a:r>
            <a:br>
              <a:rPr lang="it-IT" sz="2800" b="1" dirty="0">
                <a:latin typeface="Utsaah" pitchFamily="34" charset="0"/>
                <a:cs typeface="Utsaah" pitchFamily="34" charset="0"/>
              </a:rPr>
            </a:br>
            <a:r>
              <a:rPr lang="it-IT" b="1" dirty="0">
                <a:latin typeface="Utsaah" pitchFamily="34" charset="0"/>
                <a:cs typeface="Utsaah" pitchFamily="34" charset="0"/>
              </a:rPr>
              <a:t>L'Italia della qualità e della bellezza sfida la crisi</a:t>
            </a:r>
            <a:r>
              <a:rPr lang="it-IT" b="1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it-IT" b="1" dirty="0">
                <a:latin typeface="Calibri" panose="020F0502020204030204" pitchFamily="34" charset="0"/>
                <a:cs typeface="Calibri" pitchFamily="34" charset="0"/>
              </a:rPr>
            </a:br>
            <a:endParaRPr lang="it-IT" sz="16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" descr="tev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33" y="172208"/>
            <a:ext cx="4993200" cy="49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807" y="1028699"/>
            <a:ext cx="292478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9280" y="508171"/>
            <a:ext cx="772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Creatività è competitività</a:t>
            </a:r>
          </a:p>
        </p:txBody>
      </p:sp>
      <p:sp>
        <p:nvSpPr>
          <p:cNvPr id="15" name="Rettangolo 1"/>
          <p:cNvSpPr>
            <a:spLocks noChangeArrowheads="1"/>
          </p:cNvSpPr>
          <p:nvPr/>
        </p:nvSpPr>
        <p:spPr bwMode="auto">
          <a:xfrm>
            <a:off x="3878671" y="1343543"/>
            <a:ext cx="2339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Le imprese che investono in CREATIVITÀ</a:t>
            </a:r>
          </a:p>
        </p:txBody>
      </p:sp>
      <p:sp>
        <p:nvSpPr>
          <p:cNvPr id="16" name="Rettangolo 1"/>
          <p:cNvSpPr>
            <a:spLocks noChangeArrowheads="1"/>
          </p:cNvSpPr>
          <p:nvPr/>
        </p:nvSpPr>
        <p:spPr bwMode="auto">
          <a:xfrm>
            <a:off x="6129746" y="1343543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i="1" dirty="0">
                <a:latin typeface="Calibri" pitchFamily="34" charset="0"/>
              </a:rPr>
              <a:t>Imprese che NON investono in creatività</a:t>
            </a:r>
          </a:p>
        </p:txBody>
      </p:sp>
      <p:sp>
        <p:nvSpPr>
          <p:cNvPr id="17" name="Rettangolo 1"/>
          <p:cNvSpPr>
            <a:spLocks noChangeArrowheads="1"/>
          </p:cNvSpPr>
          <p:nvPr/>
        </p:nvSpPr>
        <p:spPr bwMode="auto">
          <a:xfrm>
            <a:off x="819559" y="2067715"/>
            <a:ext cx="2519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dirty="0">
                <a:latin typeface="Calibri" pitchFamily="34" charset="0"/>
              </a:rPr>
              <a:t>Imprese </a:t>
            </a:r>
            <a:r>
              <a:rPr lang="it-IT" altLang="it-IT" i="1" dirty="0">
                <a:latin typeface="Calibri" pitchFamily="34" charset="0"/>
              </a:rPr>
              <a:t>web oriented</a:t>
            </a:r>
          </a:p>
        </p:txBody>
      </p:sp>
      <p:sp>
        <p:nvSpPr>
          <p:cNvPr id="18" name="Freccia in su 17"/>
          <p:cNvSpPr/>
          <p:nvPr/>
        </p:nvSpPr>
        <p:spPr>
          <a:xfrm>
            <a:off x="530312" y="2067715"/>
            <a:ext cx="288925" cy="360363"/>
          </a:xfrm>
          <a:prstGeom prst="upArrow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ettangolo 1"/>
          <p:cNvSpPr>
            <a:spLocks noChangeArrowheads="1"/>
          </p:cNvSpPr>
          <p:nvPr/>
        </p:nvSpPr>
        <p:spPr bwMode="auto">
          <a:xfrm>
            <a:off x="4508909" y="2052143"/>
            <a:ext cx="84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latin typeface="Calibri" pitchFamily="34" charset="0"/>
              </a:rPr>
              <a:t>82%</a:t>
            </a:r>
          </a:p>
        </p:txBody>
      </p:sp>
      <p:sp>
        <p:nvSpPr>
          <p:cNvPr id="20" name="Rettangolo 1"/>
          <p:cNvSpPr>
            <a:spLocks noChangeArrowheads="1"/>
          </p:cNvSpPr>
          <p:nvPr/>
        </p:nvSpPr>
        <p:spPr bwMode="auto">
          <a:xfrm>
            <a:off x="7364821" y="2098974"/>
            <a:ext cx="846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i="1" dirty="0">
                <a:latin typeface="Calibri" pitchFamily="34" charset="0"/>
              </a:rPr>
              <a:t>65%</a:t>
            </a:r>
          </a:p>
        </p:txBody>
      </p:sp>
      <p:sp>
        <p:nvSpPr>
          <p:cNvPr id="24" name="Rettangolo 1"/>
          <p:cNvSpPr>
            <a:spLocks noChangeArrowheads="1"/>
          </p:cNvSpPr>
          <p:nvPr/>
        </p:nvSpPr>
        <p:spPr bwMode="auto">
          <a:xfrm>
            <a:off x="819559" y="2756323"/>
            <a:ext cx="295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dirty="0">
                <a:latin typeface="Calibri" pitchFamily="34" charset="0"/>
              </a:rPr>
              <a:t>Imprese green</a:t>
            </a:r>
          </a:p>
        </p:txBody>
      </p:sp>
      <p:sp>
        <p:nvSpPr>
          <p:cNvPr id="25" name="Rettangolo 1"/>
          <p:cNvSpPr>
            <a:spLocks noChangeArrowheads="1"/>
          </p:cNvSpPr>
          <p:nvPr/>
        </p:nvSpPr>
        <p:spPr bwMode="auto">
          <a:xfrm>
            <a:off x="4508909" y="2704293"/>
            <a:ext cx="84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400" b="1" dirty="0">
                <a:latin typeface="Calibri" pitchFamily="34" charset="0"/>
                <a:cs typeface="Arial" charset="0"/>
              </a:rPr>
              <a:t>55%</a:t>
            </a:r>
          </a:p>
        </p:txBody>
      </p:sp>
      <p:sp>
        <p:nvSpPr>
          <p:cNvPr id="26" name="Rettangolo 1"/>
          <p:cNvSpPr>
            <a:spLocks noChangeArrowheads="1"/>
          </p:cNvSpPr>
          <p:nvPr/>
        </p:nvSpPr>
        <p:spPr bwMode="auto">
          <a:xfrm>
            <a:off x="7364821" y="2750459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i="1" dirty="0">
                <a:latin typeface="Calibri" pitchFamily="34" charset="0"/>
                <a:cs typeface="Arial" charset="0"/>
              </a:rPr>
              <a:t>43%</a:t>
            </a:r>
          </a:p>
        </p:txBody>
      </p:sp>
      <p:sp>
        <p:nvSpPr>
          <p:cNvPr id="27" name="Rettangolo 1"/>
          <p:cNvSpPr>
            <a:spLocks noChangeArrowheads="1"/>
          </p:cNvSpPr>
          <p:nvPr/>
        </p:nvSpPr>
        <p:spPr bwMode="auto">
          <a:xfrm>
            <a:off x="819559" y="3407987"/>
            <a:ext cx="2951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dirty="0">
                <a:latin typeface="Calibri" pitchFamily="34" charset="0"/>
              </a:rPr>
              <a:t>Imprese con innovazioni di prodotto</a:t>
            </a:r>
          </a:p>
        </p:txBody>
      </p:sp>
      <p:sp>
        <p:nvSpPr>
          <p:cNvPr id="28" name="Rettangolo 1"/>
          <p:cNvSpPr>
            <a:spLocks noChangeArrowheads="1"/>
          </p:cNvSpPr>
          <p:nvPr/>
        </p:nvSpPr>
        <p:spPr bwMode="auto">
          <a:xfrm>
            <a:off x="4508909" y="3399652"/>
            <a:ext cx="84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latin typeface="Calibri" pitchFamily="34" charset="0"/>
              </a:rPr>
              <a:t>38%</a:t>
            </a:r>
          </a:p>
        </p:txBody>
      </p:sp>
      <p:sp>
        <p:nvSpPr>
          <p:cNvPr id="29" name="Rettangolo 1"/>
          <p:cNvSpPr>
            <a:spLocks noChangeArrowheads="1"/>
          </p:cNvSpPr>
          <p:nvPr/>
        </p:nvSpPr>
        <p:spPr bwMode="auto">
          <a:xfrm>
            <a:off x="7364821" y="3445818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i="1" dirty="0">
                <a:latin typeface="Calibri" pitchFamily="34" charset="0"/>
              </a:rPr>
              <a:t>12%</a:t>
            </a:r>
          </a:p>
        </p:txBody>
      </p:sp>
      <p:sp>
        <p:nvSpPr>
          <p:cNvPr id="32" name="Freccia in su 31"/>
          <p:cNvSpPr/>
          <p:nvPr/>
        </p:nvSpPr>
        <p:spPr>
          <a:xfrm>
            <a:off x="530312" y="2721398"/>
            <a:ext cx="288925" cy="360363"/>
          </a:xfrm>
          <a:prstGeom prst="upArrow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reccia in su 32"/>
          <p:cNvSpPr/>
          <p:nvPr/>
        </p:nvSpPr>
        <p:spPr>
          <a:xfrm>
            <a:off x="530312" y="3375269"/>
            <a:ext cx="288925" cy="360363"/>
          </a:xfrm>
          <a:prstGeom prst="upArrow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Rettangolo 1"/>
          <p:cNvSpPr>
            <a:spLocks noChangeArrowheads="1"/>
          </p:cNvSpPr>
          <p:nvPr/>
        </p:nvSpPr>
        <p:spPr bwMode="auto">
          <a:xfrm>
            <a:off x="819559" y="4137592"/>
            <a:ext cx="2951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dirty="0">
                <a:latin typeface="Calibri" pitchFamily="34" charset="0"/>
              </a:rPr>
              <a:t>Imprese con innovazioni di processo</a:t>
            </a:r>
          </a:p>
        </p:txBody>
      </p:sp>
      <p:sp>
        <p:nvSpPr>
          <p:cNvPr id="35" name="Rettangolo 1"/>
          <p:cNvSpPr>
            <a:spLocks noChangeArrowheads="1"/>
          </p:cNvSpPr>
          <p:nvPr/>
        </p:nvSpPr>
        <p:spPr bwMode="auto">
          <a:xfrm>
            <a:off x="4508909" y="4119732"/>
            <a:ext cx="84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latin typeface="Calibri" pitchFamily="34" charset="0"/>
              </a:rPr>
              <a:t>39%</a:t>
            </a:r>
          </a:p>
        </p:txBody>
      </p:sp>
      <p:sp>
        <p:nvSpPr>
          <p:cNvPr id="36" name="Rettangolo 1"/>
          <p:cNvSpPr>
            <a:spLocks noChangeArrowheads="1"/>
          </p:cNvSpPr>
          <p:nvPr/>
        </p:nvSpPr>
        <p:spPr bwMode="auto">
          <a:xfrm>
            <a:off x="7364821" y="4165898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i="1" dirty="0">
                <a:latin typeface="Calibri" pitchFamily="34" charset="0"/>
              </a:rPr>
              <a:t>14%</a:t>
            </a:r>
          </a:p>
        </p:txBody>
      </p:sp>
      <p:sp>
        <p:nvSpPr>
          <p:cNvPr id="37" name="Freccia in su 36"/>
          <p:cNvSpPr/>
          <p:nvPr/>
        </p:nvSpPr>
        <p:spPr>
          <a:xfrm>
            <a:off x="530312" y="4095349"/>
            <a:ext cx="288925" cy="360363"/>
          </a:xfrm>
          <a:prstGeom prst="upArrow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Rettangolo 1"/>
          <p:cNvSpPr>
            <a:spLocks noChangeArrowheads="1"/>
          </p:cNvSpPr>
          <p:nvPr/>
        </p:nvSpPr>
        <p:spPr bwMode="auto">
          <a:xfrm>
            <a:off x="819559" y="4867197"/>
            <a:ext cx="295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dirty="0">
                <a:latin typeface="Calibri" pitchFamily="34" charset="0"/>
              </a:rPr>
              <a:t>Imprese esportatrici</a:t>
            </a:r>
          </a:p>
        </p:txBody>
      </p:sp>
      <p:sp>
        <p:nvSpPr>
          <p:cNvPr id="39" name="Rettangolo 1"/>
          <p:cNvSpPr>
            <a:spLocks noChangeArrowheads="1"/>
          </p:cNvSpPr>
          <p:nvPr/>
        </p:nvSpPr>
        <p:spPr bwMode="auto">
          <a:xfrm>
            <a:off x="4508909" y="4862792"/>
            <a:ext cx="84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latin typeface="Calibri" pitchFamily="34" charset="0"/>
              </a:rPr>
              <a:t>23%</a:t>
            </a:r>
          </a:p>
        </p:txBody>
      </p:sp>
      <p:sp>
        <p:nvSpPr>
          <p:cNvPr id="40" name="Rettangolo 1"/>
          <p:cNvSpPr>
            <a:spLocks noChangeArrowheads="1"/>
          </p:cNvSpPr>
          <p:nvPr/>
        </p:nvSpPr>
        <p:spPr bwMode="auto">
          <a:xfrm>
            <a:off x="7364821" y="4908958"/>
            <a:ext cx="84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i="1" dirty="0">
                <a:latin typeface="Calibri" pitchFamily="34" charset="0"/>
              </a:rPr>
              <a:t>11%</a:t>
            </a:r>
          </a:p>
        </p:txBody>
      </p:sp>
      <p:sp>
        <p:nvSpPr>
          <p:cNvPr id="41" name="Freccia in su 40"/>
          <p:cNvSpPr/>
          <p:nvPr/>
        </p:nvSpPr>
        <p:spPr>
          <a:xfrm>
            <a:off x="530312" y="4840412"/>
            <a:ext cx="288925" cy="360363"/>
          </a:xfrm>
          <a:prstGeom prst="upArrow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sx="115000" sy="11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504811" y="6324705"/>
            <a:ext cx="1710725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Competenze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10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907628" y="6402363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5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7688" y="320224"/>
            <a:ext cx="8004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4.0: le professioni culturali e creative hanno un futuro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4811" y="6324705"/>
            <a:ext cx="1710725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Competenze</a:t>
            </a:r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419086" y="1248293"/>
            <a:ext cx="8077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600" b="1" dirty="0">
                <a:latin typeface="Calibri" pitchFamily="34" charset="0"/>
              </a:rPr>
              <a:t>Tra le prime 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12" y="1629564"/>
            <a:ext cx="8375811" cy="461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11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65745" y="6418128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6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0616" y="550463"/>
            <a:ext cx="79705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La cultura: driver per il turismo</a:t>
            </a:r>
            <a:endParaRPr lang="it-IT" sz="2600" b="1" i="1" dirty="0">
              <a:solidFill>
                <a:schemeClr val="bg1"/>
              </a:solidFill>
              <a:latin typeface="Calibri" panose="020F0502020204030204" pitchFamily="34" charset="0"/>
              <a:cs typeface="Utsaah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513" y="1419473"/>
            <a:ext cx="6095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</a:rPr>
              <a:t>Negli 882 comuni con </a:t>
            </a:r>
            <a:r>
              <a:rPr lang="it-IT" sz="2400" b="1" dirty="0">
                <a:latin typeface="Calibri" panose="020F0502020204030204" pitchFamily="34" charset="0"/>
              </a:rPr>
              <a:t>siti Unesco </a:t>
            </a:r>
            <a:r>
              <a:rPr lang="it-IT" sz="2400" dirty="0">
                <a:latin typeface="Calibri" panose="020F0502020204030204" pitchFamily="34" charset="0"/>
              </a:rPr>
              <a:t>si concentra il 40% delle imprese del </a:t>
            </a:r>
            <a:r>
              <a:rPr lang="it-IT" sz="2400" i="1" dirty="0">
                <a:latin typeface="Calibri" panose="020F0502020204030204" pitchFamily="34" charset="0"/>
              </a:rPr>
              <a:t>Core</a:t>
            </a:r>
            <a:r>
              <a:rPr lang="it-IT" sz="2400" dirty="0">
                <a:latin typeface="Calibri" panose="020F0502020204030204" pitchFamily="34" charset="0"/>
              </a:rPr>
              <a:t> culturale (incidenza sul totale delle imprese superiore di ben 1,7 volte rispetto a territori senza siti Unesco).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4811" y="6372435"/>
            <a:ext cx="1303755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Territorio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350828" y="3139676"/>
            <a:ext cx="5162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</a:rPr>
              <a:t>Il livello di </a:t>
            </a:r>
            <a:r>
              <a:rPr lang="it-IT" sz="2400" b="1" dirty="0">
                <a:latin typeface="Calibri" panose="020F0502020204030204" pitchFamily="34" charset="0"/>
              </a:rPr>
              <a:t>utilizzazione delle strutture turistiche </a:t>
            </a:r>
            <a:r>
              <a:rPr lang="it-IT" sz="2400" dirty="0">
                <a:latin typeface="Calibri" panose="020F0502020204030204" pitchFamily="34" charset="0"/>
              </a:rPr>
              <a:t>(presenze per posti letto) è 1,6 volte superiore a quello degli altri territori (29,6% contro 18,8%).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12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A06A892-09EC-48F7-9E7C-07896E2D5169}"/>
              </a:ext>
            </a:extLst>
          </p:cNvPr>
          <p:cNvSpPr/>
          <p:nvPr/>
        </p:nvSpPr>
        <p:spPr>
          <a:xfrm>
            <a:off x="489044" y="4843508"/>
            <a:ext cx="5123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</a:rPr>
              <a:t>La </a:t>
            </a:r>
            <a:r>
              <a:rPr lang="it-IT" sz="2400" b="1" dirty="0">
                <a:latin typeface="Calibri" panose="020F0502020204030204" pitchFamily="34" charset="0"/>
              </a:rPr>
              <a:t>spesa turistica culturale </a:t>
            </a:r>
            <a:r>
              <a:rPr lang="it-IT" sz="2400" dirty="0">
                <a:latin typeface="Calibri" panose="020F0502020204030204" pitchFamily="34" charset="0"/>
              </a:rPr>
              <a:t>rappresenta il 38% della spesa turistica in Italia, arrivando al 44% nelle città d’arte.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34213" y="6370830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0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04811" y="2506383"/>
            <a:ext cx="809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</a:rPr>
              <a:t>Il Decreto Legislativo 25/11/2016, n. 219 di riforma delle Camere di commercio assegna alle Camere una competenza specifica per “</a:t>
            </a:r>
            <a:r>
              <a:rPr lang="it-IT" sz="2400" b="1" dirty="0">
                <a:latin typeface="Calibri" panose="020F0502020204030204" pitchFamily="34" charset="0"/>
              </a:rPr>
              <a:t>la valorizzazione del </a:t>
            </a:r>
            <a:r>
              <a:rPr lang="it-IT" sz="2400" b="1" dirty="0">
                <a:solidFill>
                  <a:srgbClr val="3366CC"/>
                </a:solidFill>
                <a:latin typeface="Calibri" panose="020F0502020204030204" pitchFamily="34" charset="0"/>
              </a:rPr>
              <a:t>patrimonio culturale </a:t>
            </a:r>
            <a:r>
              <a:rPr lang="it-IT" sz="2400" b="1" dirty="0">
                <a:latin typeface="Calibri" panose="020F0502020204030204" pitchFamily="34" charset="0"/>
              </a:rPr>
              <a:t>e promozione del </a:t>
            </a:r>
            <a:r>
              <a:rPr lang="it-IT" sz="2400" b="1" dirty="0">
                <a:solidFill>
                  <a:srgbClr val="3366CC"/>
                </a:solidFill>
                <a:latin typeface="Calibri" panose="020F0502020204030204" pitchFamily="34" charset="0"/>
              </a:rPr>
              <a:t>turismo</a:t>
            </a:r>
            <a:r>
              <a:rPr lang="it-IT" sz="2400" dirty="0">
                <a:latin typeface="Calibri" panose="020F0502020204030204" pitchFamily="34" charset="0"/>
              </a:rPr>
              <a:t>”.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6528" y="538129"/>
            <a:ext cx="80046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Le nuove Camere di commercio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13</a:t>
            </a:fld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9255" y="6370830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8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3091" t="6155" r="4785" b="84655"/>
          <a:stretch/>
        </p:blipFill>
        <p:spPr bwMode="auto">
          <a:xfrm>
            <a:off x="2078176" y="1198439"/>
            <a:ext cx="2289555" cy="9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3091" t="16157" r="4785" b="77392"/>
          <a:stretch/>
        </p:blipFill>
        <p:spPr bwMode="auto">
          <a:xfrm>
            <a:off x="4290967" y="1178283"/>
            <a:ext cx="3375122" cy="101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2483" y="1037651"/>
            <a:ext cx="7799057" cy="48358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defRPr/>
            </a:pPr>
            <a:r>
              <a:rPr lang="it-IT" sz="2400" b="1" dirty="0">
                <a:latin typeface="Calibri" panose="020F0502020204030204" pitchFamily="34" charset="0"/>
                <a:cs typeface="Calibri" pitchFamily="34" charset="0"/>
              </a:rPr>
              <a:t>           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it-IT" sz="3200" b="1" dirty="0"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latin typeface="Utsaah" pitchFamily="34" charset="0"/>
                <a:cs typeface="Utsaah" pitchFamily="34" charset="0"/>
              </a:rPr>
              <a:t>Il rapporto è scaricabile online 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3366CC"/>
                </a:solidFill>
                <a:latin typeface="Utsaah" pitchFamily="34" charset="0"/>
                <a:cs typeface="Utsaah" pitchFamily="34" charset="0"/>
              </a:rPr>
              <a:t>www.unioncamere.gov.it</a:t>
            </a:r>
          </a:p>
          <a:p>
            <a:pPr algn="ctr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sz="3200" b="1" dirty="0">
                <a:solidFill>
                  <a:srgbClr val="3366CC"/>
                </a:solidFill>
                <a:latin typeface="Utsaah" pitchFamily="34" charset="0"/>
                <a:cs typeface="Utsaah" pitchFamily="34" charset="0"/>
              </a:rPr>
              <a:t>www.symbola.net</a:t>
            </a:r>
            <a:r>
              <a:rPr lang="it-IT" sz="2800" b="1" dirty="0">
                <a:solidFill>
                  <a:srgbClr val="3366CC"/>
                </a:solidFill>
                <a:latin typeface="Utsaah" pitchFamily="34" charset="0"/>
                <a:cs typeface="Utsaah" pitchFamily="34" charset="0"/>
              </a:rPr>
              <a:t/>
            </a:r>
            <a:br>
              <a:rPr lang="it-IT" sz="2800" b="1" dirty="0">
                <a:solidFill>
                  <a:srgbClr val="3366CC"/>
                </a:solidFill>
                <a:latin typeface="Utsaah" pitchFamily="34" charset="0"/>
                <a:cs typeface="Utsaah" pitchFamily="34" charset="0"/>
              </a:rPr>
            </a:br>
            <a:r>
              <a:rPr lang="it-IT" b="1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it-IT" b="1" dirty="0">
                <a:latin typeface="Calibri" panose="020F0502020204030204" pitchFamily="34" charset="0"/>
                <a:cs typeface="Calibri" pitchFamily="34" charset="0"/>
              </a:rPr>
            </a:br>
            <a:endParaRPr lang="it-IT" sz="1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6" name="AutoShape 2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AutoShape 4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0" name="AutoShape 6" descr="Risultati immagini per s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30616" y="2245394"/>
            <a:ext cx="5466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alibri" panose="020F0502020204030204" pitchFamily="34" charset="0"/>
              </a:rPr>
              <a:t>Il rapporto è alla sua VII edizione, un riferimento per fare il punto sul ruolo della cultura e della creatività quale </a:t>
            </a:r>
            <a:r>
              <a:rPr lang="it-IT" sz="2400" b="1" dirty="0">
                <a:latin typeface="Calibri" panose="020F0502020204030204" pitchFamily="34" charset="0"/>
              </a:rPr>
              <a:t>settore produttivo </a:t>
            </a:r>
            <a:r>
              <a:rPr lang="it-IT" sz="2400" dirty="0">
                <a:latin typeface="Calibri" panose="020F0502020204030204" pitchFamily="34" charset="0"/>
              </a:rPr>
              <a:t>strategico per le prospettive di sviluppo del nostro Paese.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0616" y="531413"/>
            <a:ext cx="415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Il Rapporto Io sono cultura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23" b="20996"/>
          <a:stretch/>
        </p:blipFill>
        <p:spPr bwMode="auto">
          <a:xfrm>
            <a:off x="6573981" y="2143529"/>
            <a:ext cx="1951029" cy="22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2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9255" y="6370830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39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616" y="555175"/>
            <a:ext cx="631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Il Sistema Produttivo Culturale e Creativo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0616" y="2383097"/>
            <a:ext cx="3144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>
                <a:latin typeface="Calibri" panose="020F0502020204030204" pitchFamily="34" charset="0"/>
              </a:rPr>
              <a:t>Core Cultura</a:t>
            </a:r>
            <a:r>
              <a:rPr lang="it-IT" sz="1900" dirty="0">
                <a:latin typeface="Calibri" panose="020F0502020204030204" pitchFamily="34" charset="0"/>
              </a:rPr>
              <a:t>: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latin typeface="Calibri" panose="020F0502020204030204" pitchFamily="34" charset="0"/>
              </a:rPr>
              <a:t>Industrie creative 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latin typeface="Calibri" panose="020F0502020204030204" pitchFamily="34" charset="0"/>
              </a:rPr>
              <a:t>Industrie culturali </a:t>
            </a:r>
            <a:endParaRPr lang="it-IT" sz="1600" dirty="0">
              <a:latin typeface="Calibri" panose="020F0502020204030204" pitchFamily="34" charset="0"/>
            </a:endParaRP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latin typeface="Calibri" panose="020F0502020204030204" pitchFamily="34" charset="0"/>
              </a:rPr>
              <a:t>Patrimonio storico-artistico</a:t>
            </a:r>
          </a:p>
          <a:p>
            <a:pPr marL="176213" indent="-176213">
              <a:spcBef>
                <a:spcPts val="700"/>
              </a:spcBef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it-IT" sz="1900" dirty="0">
                <a:latin typeface="Calibri" panose="020F0502020204030204" pitchFamily="34" charset="0"/>
              </a:rPr>
              <a:t>Performing arts e arti visive</a:t>
            </a:r>
          </a:p>
          <a:p>
            <a:pPr marL="176213">
              <a:spcBef>
                <a:spcPts val="700"/>
              </a:spcBef>
            </a:pPr>
            <a:endParaRPr lang="it-IT" sz="1900" b="1" dirty="0">
              <a:latin typeface="Calibri" panose="020F0502020204030204" pitchFamily="34" charset="0"/>
            </a:endParaRPr>
          </a:p>
          <a:p>
            <a:pPr>
              <a:spcBef>
                <a:spcPts val="700"/>
              </a:spcBef>
            </a:pPr>
            <a:r>
              <a:rPr lang="it-IT" sz="1900" b="1" dirty="0">
                <a:latin typeface="Calibri" panose="020F0502020204030204" pitchFamily="34" charset="0"/>
              </a:rPr>
              <a:t>Creative driven</a:t>
            </a:r>
          </a:p>
        </p:txBody>
      </p:sp>
      <p:sp>
        <p:nvSpPr>
          <p:cNvPr id="2" name="Ovale 1"/>
          <p:cNvSpPr/>
          <p:nvPr/>
        </p:nvSpPr>
        <p:spPr>
          <a:xfrm>
            <a:off x="3990168" y="2238376"/>
            <a:ext cx="4571939" cy="2876550"/>
          </a:xfrm>
          <a:prstGeom prst="ellipse">
            <a:avLst/>
          </a:prstGeom>
          <a:solidFill>
            <a:srgbClr val="53D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339320" y="2758079"/>
            <a:ext cx="2618568" cy="1913343"/>
          </a:xfrm>
          <a:prstGeom prst="ellipse">
            <a:avLst/>
          </a:prstGeom>
          <a:solidFill>
            <a:srgbClr val="33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Core Cultura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54807" y="34117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000066"/>
                </a:solidFill>
              </a:rPr>
              <a:t>Creative</a:t>
            </a:r>
          </a:p>
          <a:p>
            <a:r>
              <a:rPr lang="it-IT" sz="1800" b="1" dirty="0">
                <a:solidFill>
                  <a:srgbClr val="000066"/>
                </a:solidFill>
              </a:rPr>
              <a:t>driven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4811" y="633412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3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5738" y="6370831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550ED92-1AF1-4991-AA66-ED3E9381DE7E}"/>
              </a:ext>
            </a:extLst>
          </p:cNvPr>
          <p:cNvSpPr txBox="1"/>
          <p:nvPr/>
        </p:nvSpPr>
        <p:spPr>
          <a:xfrm>
            <a:off x="315237" y="5191687"/>
            <a:ext cx="455445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3366CC"/>
                </a:solidFill>
              </a:rPr>
              <a:t>Totale filiera cultura</a:t>
            </a:r>
          </a:p>
          <a:p>
            <a:pPr algn="ctr"/>
            <a:r>
              <a:rPr lang="it-IT" b="1" dirty="0">
                <a:solidFill>
                  <a:srgbClr val="3366CC"/>
                </a:solidFill>
              </a:rPr>
              <a:t>250,0 </a:t>
            </a:r>
            <a:r>
              <a:rPr lang="it-IT" b="1" dirty="0" err="1">
                <a:solidFill>
                  <a:srgbClr val="3366CC"/>
                </a:solidFill>
              </a:rPr>
              <a:t>mld</a:t>
            </a:r>
            <a:r>
              <a:rPr lang="it-IT" b="1" dirty="0">
                <a:solidFill>
                  <a:srgbClr val="3366CC"/>
                </a:solidFill>
              </a:rPr>
              <a:t> di euro di valore aggiunto</a:t>
            </a:r>
          </a:p>
          <a:p>
            <a:pPr algn="ctr"/>
            <a:r>
              <a:rPr lang="it-IT" b="1" dirty="0">
                <a:solidFill>
                  <a:srgbClr val="3366CC"/>
                </a:solidFill>
              </a:rPr>
              <a:t>(16,7%)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616" y="361205"/>
            <a:ext cx="73103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Il valore del Sistema Produttivo Culturale e Creativo</a:t>
            </a:r>
          </a:p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e i suoi effetti moltiplicativi sull’economia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4811" y="635317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7DA8A3E9-70C3-4429-8B11-E9B1C8D5F1AD}"/>
              </a:ext>
            </a:extLst>
          </p:cNvPr>
          <p:cNvSpPr/>
          <p:nvPr/>
        </p:nvSpPr>
        <p:spPr>
          <a:xfrm>
            <a:off x="2598822" y="1470729"/>
            <a:ext cx="6002389" cy="3994484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A332D608-C9D8-428D-A007-94C6BEDBB2AB}"/>
              </a:ext>
            </a:extLst>
          </p:cNvPr>
          <p:cNvSpPr/>
          <p:nvPr/>
        </p:nvSpPr>
        <p:spPr>
          <a:xfrm>
            <a:off x="2887579" y="2232729"/>
            <a:ext cx="3316649" cy="2470484"/>
          </a:xfrm>
          <a:prstGeom prst="ellipse">
            <a:avLst/>
          </a:prstGeom>
          <a:solidFill>
            <a:srgbClr val="3366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Sistema Produttivo Culturale e Creativo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89,9 </a:t>
            </a:r>
            <a:r>
              <a:rPr lang="it-IT" b="1" dirty="0" err="1">
                <a:solidFill>
                  <a:schemeClr val="bg1"/>
                </a:solidFill>
              </a:rPr>
              <a:t>mld</a:t>
            </a:r>
            <a:r>
              <a:rPr lang="it-IT" b="1" dirty="0">
                <a:solidFill>
                  <a:schemeClr val="bg1"/>
                </a:solidFill>
              </a:rPr>
              <a:t> di euro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(6,0%)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3D03DEF-A57B-4BD6-8425-301B3F90F9A9}"/>
              </a:ext>
            </a:extLst>
          </p:cNvPr>
          <p:cNvSpPr txBox="1"/>
          <p:nvPr/>
        </p:nvSpPr>
        <p:spPr>
          <a:xfrm>
            <a:off x="6328053" y="2590808"/>
            <a:ext cx="1958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3399"/>
                </a:solidFill>
              </a:rPr>
              <a:t>Valore aggiunto creato nel resto dell’economia</a:t>
            </a:r>
          </a:p>
          <a:p>
            <a:r>
              <a:rPr lang="it-IT" sz="1800" b="1" dirty="0">
                <a:solidFill>
                  <a:srgbClr val="003399"/>
                </a:solidFill>
              </a:rPr>
              <a:t>160,0 </a:t>
            </a:r>
            <a:r>
              <a:rPr lang="it-IT" sz="1800" b="1" dirty="0" err="1">
                <a:solidFill>
                  <a:srgbClr val="003399"/>
                </a:solidFill>
              </a:rPr>
              <a:t>mld</a:t>
            </a:r>
            <a:r>
              <a:rPr lang="it-IT" sz="1800" b="1" dirty="0">
                <a:solidFill>
                  <a:srgbClr val="003399"/>
                </a:solidFill>
              </a:rPr>
              <a:t> di euro</a:t>
            </a:r>
          </a:p>
          <a:p>
            <a:r>
              <a:rPr lang="it-IT" sz="1800" b="1" dirty="0">
                <a:solidFill>
                  <a:srgbClr val="003399"/>
                </a:solidFill>
              </a:rPr>
              <a:t>(10,7%)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6E16713-111B-49A2-AD61-3C0FEE0E60DC}"/>
              </a:ext>
            </a:extLst>
          </p:cNvPr>
          <p:cNvSpPr txBox="1"/>
          <p:nvPr/>
        </p:nvSpPr>
        <p:spPr>
          <a:xfrm>
            <a:off x="433136" y="3114028"/>
            <a:ext cx="19731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Moltiplicatore 1,8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4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970689" y="6355065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6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504811" y="284427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9009" y="432521"/>
            <a:ext cx="7489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I dati del Sistema Produttivo Culturale e Creativo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889720" y="1191066"/>
            <a:ext cx="2558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itchFamily="34" charset="0"/>
              </a:rPr>
              <a:t>Valore aggiunto a confronto</a:t>
            </a:r>
            <a:endParaRPr lang="it-IT" sz="1600" b="1" dirty="0"/>
          </a:p>
        </p:txBody>
      </p:sp>
      <p:sp>
        <p:nvSpPr>
          <p:cNvPr id="17" name="Rettangolo 16"/>
          <p:cNvSpPr/>
          <p:nvPr/>
        </p:nvSpPr>
        <p:spPr>
          <a:xfrm>
            <a:off x="4842360" y="3950639"/>
            <a:ext cx="2309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  <a:cs typeface="Calibri" pitchFamily="34" charset="0"/>
              </a:rPr>
              <a:t>Occupazione a confronto</a:t>
            </a:r>
            <a:endParaRPr lang="it-IT" sz="1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4323" y="2221305"/>
            <a:ext cx="267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VALORE AGGIUNTO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94712" y="4688734"/>
            <a:ext cx="206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OCCUPAZIONE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3186" y="2590830"/>
            <a:ext cx="22621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3399"/>
                </a:solidFill>
              </a:rPr>
              <a:t>89,9</a:t>
            </a:r>
          </a:p>
          <a:p>
            <a:pPr algn="ctr"/>
            <a:r>
              <a:rPr lang="it-IT" sz="1600" dirty="0">
                <a:solidFill>
                  <a:srgbClr val="003399"/>
                </a:solidFill>
              </a:rPr>
              <a:t>miliardi di euro</a:t>
            </a:r>
          </a:p>
          <a:p>
            <a:pPr algn="ctr"/>
            <a:r>
              <a:rPr lang="it-IT" sz="1400" dirty="0"/>
              <a:t>(totale economia: 1.500,6)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61143" y="5078643"/>
            <a:ext cx="22124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3399"/>
                </a:solidFill>
              </a:rPr>
              <a:t>1.495</a:t>
            </a:r>
          </a:p>
          <a:p>
            <a:pPr algn="ctr"/>
            <a:r>
              <a:rPr lang="it-IT" sz="1600" dirty="0">
                <a:solidFill>
                  <a:srgbClr val="003399"/>
                </a:solidFill>
              </a:rPr>
              <a:t>migliaia di occupati</a:t>
            </a:r>
          </a:p>
          <a:p>
            <a:pPr algn="ctr"/>
            <a:r>
              <a:rPr lang="it-IT" sz="1400" dirty="0"/>
              <a:t>(totale economia: 24.814)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04811" y="637222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/>
          <a:stretch/>
        </p:blipFill>
        <p:spPr bwMode="auto">
          <a:xfrm>
            <a:off x="3946446" y="1486488"/>
            <a:ext cx="4572000" cy="259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" b="818"/>
          <a:stretch/>
        </p:blipFill>
        <p:spPr bwMode="auto">
          <a:xfrm>
            <a:off x="3957144" y="4151448"/>
            <a:ext cx="4572000" cy="27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5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72510" y="6550223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45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616" y="555175"/>
            <a:ext cx="22382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Le componenti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400050" y="1285322"/>
            <a:ext cx="4238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Valore aggiunto</a:t>
            </a: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162426" y="3391353"/>
            <a:ext cx="419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Occupazione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4811" y="633412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71" b="2947"/>
          <a:stretch/>
        </p:blipFill>
        <p:spPr bwMode="auto">
          <a:xfrm>
            <a:off x="445293" y="1614351"/>
            <a:ext cx="4148138" cy="266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84" b="5245"/>
          <a:stretch/>
        </p:blipFill>
        <p:spPr bwMode="auto">
          <a:xfrm>
            <a:off x="4191001" y="3717098"/>
            <a:ext cx="4133849" cy="259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6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79845E1C-3180-4DF4-B346-1CBBC4901D9C}"/>
              </a:ext>
            </a:extLst>
          </p:cNvPr>
          <p:cNvSpPr/>
          <p:nvPr/>
        </p:nvSpPr>
        <p:spPr>
          <a:xfrm>
            <a:off x="3719734" y="2849849"/>
            <a:ext cx="842852" cy="68048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1458AEA5-D31A-49C6-BECB-10F3F4AF53BC}"/>
              </a:ext>
            </a:extLst>
          </p:cNvPr>
          <p:cNvSpPr/>
          <p:nvPr/>
        </p:nvSpPr>
        <p:spPr>
          <a:xfrm>
            <a:off x="400048" y="1852998"/>
            <a:ext cx="939653" cy="68048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3AB50959-57F1-477D-8626-DDF11B230758}"/>
              </a:ext>
            </a:extLst>
          </p:cNvPr>
          <p:cNvSpPr/>
          <p:nvPr/>
        </p:nvSpPr>
        <p:spPr>
          <a:xfrm>
            <a:off x="7391511" y="4981468"/>
            <a:ext cx="842852" cy="68048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61348E61-F20F-4872-BD45-50640FD2E146}"/>
              </a:ext>
            </a:extLst>
          </p:cNvPr>
          <p:cNvSpPr/>
          <p:nvPr/>
        </p:nvSpPr>
        <p:spPr>
          <a:xfrm>
            <a:off x="4131584" y="3998706"/>
            <a:ext cx="940145" cy="68048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576552" y="6471393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61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2"/>
          <a:stretch/>
        </p:blipFill>
        <p:spPr bwMode="auto">
          <a:xfrm>
            <a:off x="233362" y="1638300"/>
            <a:ext cx="4572000" cy="25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616" y="555175"/>
            <a:ext cx="2763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Le dinamiche 2016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400050" y="1285322"/>
            <a:ext cx="4238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Valore aggiunto (variazioni % 2016/2015)</a:t>
            </a: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162426" y="3596311"/>
            <a:ext cx="419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Occupazione (variazioni % 2016/2015)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4811" y="633412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9853" r="2292"/>
          <a:stretch/>
        </p:blipFill>
        <p:spPr bwMode="auto">
          <a:xfrm>
            <a:off x="3971926" y="3995601"/>
            <a:ext cx="4467224" cy="247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7</a:t>
            </a:fld>
            <a:endParaRPr lang="it-IT">
              <a:solidFill>
                <a:srgbClr val="3366C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29255" y="6418128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87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0616" y="555175"/>
            <a:ext cx="31032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La crescita dei settori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350452" y="1296923"/>
            <a:ext cx="4238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Valore aggiunto (variazione % 2016/2015)</a:t>
            </a:r>
          </a:p>
        </p:txBody>
      </p:sp>
      <p:sp>
        <p:nvSpPr>
          <p:cNvPr id="9" name="Rettangolo 1"/>
          <p:cNvSpPr>
            <a:spLocks noChangeArrowheads="1"/>
          </p:cNvSpPr>
          <p:nvPr/>
        </p:nvSpPr>
        <p:spPr bwMode="auto">
          <a:xfrm>
            <a:off x="4883335" y="1296923"/>
            <a:ext cx="3803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Occupazione (variazione % 2016/2015)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4811" y="6334125"/>
            <a:ext cx="1067921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Numeri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8</a:t>
            </a:fld>
            <a:endParaRPr lang="it-IT">
              <a:solidFill>
                <a:srgbClr val="3366CC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859392C-64D2-4ADF-BF70-9A50B954D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062" t="8102" r="49605" b="8105"/>
          <a:stretch/>
        </p:blipFill>
        <p:spPr>
          <a:xfrm>
            <a:off x="504811" y="1610446"/>
            <a:ext cx="3870905" cy="50026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D3AE763-143E-47C7-BF64-9DF5D0465D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927" t="8243" r="50530" b="7859"/>
          <a:stretch/>
        </p:blipFill>
        <p:spPr>
          <a:xfrm>
            <a:off x="4665380" y="1610446"/>
            <a:ext cx="3798671" cy="5008858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7F983CC7-D314-404D-9F90-2855906D8B3C}"/>
              </a:ext>
            </a:extLst>
          </p:cNvPr>
          <p:cNvSpPr/>
          <p:nvPr/>
        </p:nvSpPr>
        <p:spPr>
          <a:xfrm>
            <a:off x="3880673" y="3494083"/>
            <a:ext cx="447786" cy="29945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503EC7AD-BA91-479C-9CB0-256546BC909B}"/>
              </a:ext>
            </a:extLst>
          </p:cNvPr>
          <p:cNvSpPr/>
          <p:nvPr/>
        </p:nvSpPr>
        <p:spPr>
          <a:xfrm>
            <a:off x="3914976" y="2458995"/>
            <a:ext cx="447786" cy="29945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97552A4D-B210-48AE-92F7-CEBAD0A5CA48}"/>
              </a:ext>
            </a:extLst>
          </p:cNvPr>
          <p:cNvSpPr/>
          <p:nvPr/>
        </p:nvSpPr>
        <p:spPr>
          <a:xfrm>
            <a:off x="7911698" y="4513175"/>
            <a:ext cx="447786" cy="29945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B550D313-4170-4F64-974B-685AEE8CFB46}"/>
              </a:ext>
            </a:extLst>
          </p:cNvPr>
          <p:cNvSpPr/>
          <p:nvPr/>
        </p:nvSpPr>
        <p:spPr>
          <a:xfrm>
            <a:off x="7976884" y="5039992"/>
            <a:ext cx="447786" cy="29945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529255" y="6544256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6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682" y="377089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0"/>
          <a:stretch/>
        </p:blipFill>
        <p:spPr bwMode="auto">
          <a:xfrm>
            <a:off x="439723" y="1600200"/>
            <a:ext cx="4565650" cy="24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4811" y="379023"/>
            <a:ext cx="8096400" cy="82800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527" y="530759"/>
            <a:ext cx="788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Utsaah" pitchFamily="34" charset="0"/>
              </a:rPr>
              <a:t>Competenze più qualificate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4247775" y="3526937"/>
            <a:ext cx="443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Crescita di incidenza % delle lauree 2011-2016</a:t>
            </a:r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504811" y="1271021"/>
            <a:ext cx="4435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>
                <a:latin typeface="Calibri" pitchFamily="34" charset="0"/>
              </a:rPr>
              <a:t>Incidenza % delle lauree sugli occupati nel 2016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4811" y="6324705"/>
            <a:ext cx="1710725" cy="400110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Competenze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D059-4977-4655-8EB9-75713723B723}" type="slidenum">
              <a:rPr lang="it-IT" smtClean="0">
                <a:solidFill>
                  <a:srgbClr val="3366CC"/>
                </a:solidFill>
              </a:rPr>
              <a:pPr>
                <a:defRPr/>
              </a:pPr>
              <a:t>9</a:t>
            </a:fld>
            <a:endParaRPr lang="it-IT" dirty="0">
              <a:solidFill>
                <a:srgbClr val="3366C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23385" y="6550223"/>
            <a:ext cx="603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Io sono cultura 2017 – Fondazione </a:t>
            </a:r>
            <a:r>
              <a:rPr lang="it-IT" sz="14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Symbola</a:t>
            </a:r>
            <a:r>
              <a:rPr lang="it-IT" sz="1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Unioncamere </a:t>
            </a:r>
            <a:endParaRPr lang="it-IT" sz="140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9242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14279</TotalTime>
  <Words>894</Words>
  <Application>Microsoft Office PowerPoint</Application>
  <PresentationFormat>Presentazione su schermo (4:3)</PresentationFormat>
  <Paragraphs>136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Delfi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mauriello</dc:creator>
  <cp:lastModifiedBy>Ospite</cp:lastModifiedBy>
  <cp:revision>1207</cp:revision>
  <cp:lastPrinted>2017-06-26T16:06:25Z</cp:lastPrinted>
  <dcterms:created xsi:type="dcterms:W3CDTF">2010-07-04T09:25:42Z</dcterms:created>
  <dcterms:modified xsi:type="dcterms:W3CDTF">2017-06-28T08:24:37Z</dcterms:modified>
</cp:coreProperties>
</file>