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08" r:id="rId3"/>
  </p:sldMasterIdLst>
  <p:notesMasterIdLst>
    <p:notesMasterId r:id="rId19"/>
  </p:notesMasterIdLst>
  <p:sldIdLst>
    <p:sldId id="607" r:id="rId4"/>
    <p:sldId id="515" r:id="rId5"/>
    <p:sldId id="640" r:id="rId6"/>
    <p:sldId id="700" r:id="rId7"/>
    <p:sldId id="699" r:id="rId8"/>
    <p:sldId id="644" r:id="rId9"/>
    <p:sldId id="634" r:id="rId10"/>
    <p:sldId id="643" r:id="rId11"/>
    <p:sldId id="691" r:id="rId12"/>
    <p:sldId id="574" r:id="rId13"/>
    <p:sldId id="592" r:id="rId14"/>
    <p:sldId id="701" r:id="rId15"/>
    <p:sldId id="658" r:id="rId16"/>
    <p:sldId id="702" r:id="rId17"/>
    <p:sldId id="698"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CC66"/>
    <a:srgbClr val="C49D78"/>
    <a:srgbClr val="FF9900"/>
    <a:srgbClr val="FCDEAE"/>
    <a:srgbClr val="E2C8A7"/>
    <a:srgbClr val="C9A487"/>
    <a:srgbClr val="FF3300"/>
    <a:srgbClr val="0082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50" autoAdjust="0"/>
    <p:restoredTop sz="61820" autoAdjust="0"/>
  </p:normalViewPr>
  <p:slideViewPr>
    <p:cSldViewPr>
      <p:cViewPr varScale="1">
        <p:scale>
          <a:sx n="37" d="100"/>
          <a:sy n="37" d="100"/>
        </p:scale>
        <p:origin x="1959" y="18"/>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81E3FA-9D83-4DDE-BA27-AA0ABEF29B0A}" type="datetimeFigureOut">
              <a:rPr lang="en-US" smtClean="0"/>
              <a:pPr/>
              <a:t>6/30/2017</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851474-FAE4-4FDC-A1DF-6721AD7A7DF2}" type="slidenum">
              <a:rPr lang="en-US" smtClean="0"/>
              <a:pPr/>
              <a:t>‹N›</a:t>
            </a:fld>
            <a:endParaRPr lang="en-US"/>
          </a:p>
        </p:txBody>
      </p:sp>
    </p:spTree>
    <p:extLst>
      <p:ext uri="{BB962C8B-B14F-4D97-AF65-F5344CB8AC3E}">
        <p14:creationId xmlns:p14="http://schemas.microsoft.com/office/powerpoint/2010/main" val="999206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lstStyle/>
          <a:p>
            <a:r>
              <a:rPr lang="it-IT" sz="1200" kern="1200" dirty="0" smtClean="0">
                <a:solidFill>
                  <a:schemeClr val="tx1"/>
                </a:solidFill>
                <a:effectLst/>
                <a:latin typeface="+mn-lt"/>
                <a:ea typeface="+mn-ea"/>
                <a:cs typeface="+mn-cs"/>
              </a:rPr>
              <a:t>Ma per essere popolo non è sufficiente coabitare e convivere, non basta la libera assunzione di responsabilità e una dimensione storica. </a:t>
            </a:r>
            <a:r>
              <a:rPr lang="it-IT" sz="1200" b="1" kern="1200" dirty="0" smtClean="0">
                <a:solidFill>
                  <a:schemeClr val="tx1"/>
                </a:solidFill>
                <a:effectLst/>
                <a:latin typeface="+mn-lt"/>
                <a:ea typeface="+mn-ea"/>
                <a:cs typeface="+mn-cs"/>
              </a:rPr>
              <a:t>Diventare un popolo è qualcosa di più</a:t>
            </a:r>
            <a:r>
              <a:rPr lang="it-IT" sz="1200" kern="1200" dirty="0" smtClean="0">
                <a:solidFill>
                  <a:schemeClr val="tx1"/>
                </a:solidFill>
                <a:effectLst/>
                <a:latin typeface="+mn-lt"/>
                <a:ea typeface="+mn-ea"/>
                <a:cs typeface="+mn-cs"/>
              </a:rPr>
              <a:t>, e </a:t>
            </a:r>
            <a:r>
              <a:rPr lang="it-IT" sz="1200" b="1" kern="1200" dirty="0" smtClean="0">
                <a:solidFill>
                  <a:schemeClr val="tx1"/>
                </a:solidFill>
                <a:effectLst/>
                <a:latin typeface="+mn-lt"/>
                <a:ea typeface="+mn-ea"/>
                <a:cs typeface="+mn-cs"/>
              </a:rPr>
              <a:t>richiede un costante processo nel quale ogni nuova generazione si vede coinvolta</a:t>
            </a:r>
            <a:r>
              <a:rPr lang="it-IT" sz="1200" kern="1200" dirty="0" smtClean="0">
                <a:solidFill>
                  <a:schemeClr val="tx1"/>
                </a:solidFill>
                <a:effectLst/>
                <a:latin typeface="+mn-lt"/>
                <a:ea typeface="+mn-ea"/>
                <a:cs typeface="+mn-cs"/>
              </a:rPr>
              <a:t>. </a:t>
            </a:r>
          </a:p>
          <a:p>
            <a:r>
              <a:rPr lang="it-IT" sz="1200" kern="1200" dirty="0" smtClean="0">
                <a:solidFill>
                  <a:schemeClr val="tx1"/>
                </a:solidFill>
                <a:effectLst/>
                <a:latin typeface="+mn-lt"/>
                <a:ea typeface="+mn-ea"/>
                <a:cs typeface="+mn-cs"/>
              </a:rPr>
              <a:t>È un lavoro lento e arduo che esige </a:t>
            </a:r>
            <a:r>
              <a:rPr lang="it-IT" sz="1200" b="1" kern="1200" dirty="0" smtClean="0">
                <a:solidFill>
                  <a:schemeClr val="tx1"/>
                </a:solidFill>
                <a:effectLst/>
                <a:latin typeface="+mn-lt"/>
                <a:ea typeface="+mn-ea"/>
                <a:cs typeface="+mn-cs"/>
              </a:rPr>
              <a:t>a) di volersi integrare</a:t>
            </a:r>
            <a:r>
              <a:rPr lang="it-IT" sz="1200" kern="1200" dirty="0" smtClean="0">
                <a:solidFill>
                  <a:schemeClr val="tx1"/>
                </a:solidFill>
                <a:effectLst/>
                <a:latin typeface="+mn-lt"/>
                <a:ea typeface="+mn-ea"/>
                <a:cs typeface="+mn-cs"/>
              </a:rPr>
              <a:t> e </a:t>
            </a:r>
            <a:r>
              <a:rPr lang="it-IT" sz="1200" b="1" kern="1200" dirty="0" smtClean="0">
                <a:solidFill>
                  <a:schemeClr val="tx1"/>
                </a:solidFill>
                <a:effectLst/>
                <a:latin typeface="+mn-lt"/>
                <a:ea typeface="+mn-ea"/>
                <a:cs typeface="+mn-cs"/>
              </a:rPr>
              <a:t>b) di imparare a farlo</a:t>
            </a:r>
            <a:r>
              <a:rPr lang="it-IT" sz="1200" kern="1200" dirty="0" smtClean="0">
                <a:solidFill>
                  <a:schemeClr val="tx1"/>
                </a:solidFill>
                <a:effectLst/>
                <a:latin typeface="+mn-lt"/>
                <a:ea typeface="+mn-ea"/>
                <a:cs typeface="+mn-cs"/>
              </a:rPr>
              <a:t> fino a sviluppare una cultura dell’incontro in una pluriforme armonia. (EG 220). </a:t>
            </a:r>
            <a:r>
              <a:rPr lang="it-IT" sz="1200" b="1" kern="1200" dirty="0" smtClean="0">
                <a:solidFill>
                  <a:schemeClr val="tx1"/>
                </a:solidFill>
                <a:effectLst/>
                <a:latin typeface="+mn-lt"/>
                <a:ea typeface="+mn-ea"/>
                <a:cs typeface="+mn-cs"/>
              </a:rPr>
              <a:t>La categoria di popolo non indica una “sostanza” ma una “relazione dinamica</a:t>
            </a:r>
            <a:r>
              <a:rPr lang="it-IT" sz="1200" kern="1200" dirty="0" smtClean="0">
                <a:solidFill>
                  <a:schemeClr val="tx1"/>
                </a:solidFill>
                <a:effectLst/>
                <a:latin typeface="+mn-lt"/>
                <a:ea typeface="+mn-ea"/>
                <a:cs typeface="+mn-cs"/>
              </a:rPr>
              <a:t>”, che integra le differenze attraverso un percorso di dialogo. Populismo e p. generale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normalizeH="0" baseline="0" dirty="0" smtClean="0">
                <a:ln>
                  <a:noFill/>
                </a:ln>
                <a:solidFill>
                  <a:schemeClr val="tx1"/>
                </a:solidFill>
                <a:effectLst/>
                <a:latin typeface="+mn-lt"/>
                <a:ea typeface="+mn-ea"/>
                <a:cs typeface="Arial" pitchFamily="34" charset="0"/>
              </a:rPr>
              <a:t>Principi DSC: Dignità </a:t>
            </a:r>
            <a:r>
              <a:rPr kumimoji="0" lang="it-IT" sz="1200" b="0" i="0" u="none" strike="noStrike" kern="1200" cap="none" normalizeH="0" baseline="0" dirty="0" smtClean="0">
                <a:ln>
                  <a:noFill/>
                </a:ln>
                <a:solidFill>
                  <a:schemeClr val="tx1"/>
                </a:solidFill>
                <a:effectLst/>
                <a:latin typeface="+mn-lt"/>
                <a:ea typeface="+mn-ea"/>
                <a:cs typeface="Arial" pitchFamily="34" charset="0"/>
              </a:rPr>
              <a:t>della persona, bene comune, solidarietà, sussidiarietà, </a:t>
            </a:r>
            <a:r>
              <a:rPr kumimoji="0" lang="it-IT" sz="1200" b="0" i="0" u="none" strike="noStrike" kern="1200" cap="none" normalizeH="0" baseline="0" dirty="0" smtClean="0">
                <a:ln>
                  <a:noFill/>
                </a:ln>
                <a:solidFill>
                  <a:schemeClr val="tx1"/>
                </a:solidFill>
                <a:effectLst/>
                <a:latin typeface="+mn-lt"/>
                <a:ea typeface="+mn-ea"/>
                <a:cs typeface="Arial" pitchFamily="34" charset="0"/>
              </a:rPr>
              <a:t> </a:t>
            </a:r>
            <a:endParaRPr kumimoji="0" lang="it-IT" sz="1200" b="0" i="0" u="none" strike="noStrike" kern="1200" cap="none" normalizeH="0" baseline="0" dirty="0" smtClean="0">
              <a:ln>
                <a:noFill/>
              </a:ln>
              <a:solidFill>
                <a:schemeClr val="tx1"/>
              </a:solidFill>
              <a:effectLst/>
              <a:latin typeface="+mn-lt"/>
              <a:ea typeface="+mn-ea"/>
              <a:cs typeface="Arial" pitchFamily="34" charset="0"/>
            </a:endParaRPr>
          </a:p>
          <a:p>
            <a:endParaRPr lang="it-IT" dirty="0"/>
          </a:p>
        </p:txBody>
      </p:sp>
      <p:sp>
        <p:nvSpPr>
          <p:cNvPr id="4" name="Segnaposto numero diapositiva 3"/>
          <p:cNvSpPr>
            <a:spLocks noGrp="1"/>
          </p:cNvSpPr>
          <p:nvPr>
            <p:ph type="sldNum" sz="quarter" idx="10"/>
          </p:nvPr>
        </p:nvSpPr>
        <p:spPr/>
        <p:txBody>
          <a:bodyPr/>
          <a:lstStyle/>
          <a:p>
            <a:fld id="{E7851474-FAE4-4FDC-A1DF-6721AD7A7DF2}" type="slidenum">
              <a:rPr lang="en-US" smtClean="0"/>
              <a:pPr/>
              <a:t>2</a:t>
            </a:fld>
            <a:endParaRPr lang="en-US"/>
          </a:p>
        </p:txBody>
      </p:sp>
    </p:spTree>
    <p:extLst>
      <p:ext uri="{BB962C8B-B14F-4D97-AF65-F5344CB8AC3E}">
        <p14:creationId xmlns:p14="http://schemas.microsoft.com/office/powerpoint/2010/main" val="2888530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7851474-FAE4-4FDC-A1DF-6721AD7A7DF2}" type="slidenum">
              <a:rPr lang="en-US" smtClean="0"/>
              <a:pPr/>
              <a:t>14</a:t>
            </a:fld>
            <a:endParaRPr lang="en-US"/>
          </a:p>
        </p:txBody>
      </p:sp>
    </p:spTree>
    <p:extLst>
      <p:ext uri="{BB962C8B-B14F-4D97-AF65-F5344CB8AC3E}">
        <p14:creationId xmlns:p14="http://schemas.microsoft.com/office/powerpoint/2010/main" val="3931802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solidFill>
                  <a:prstClr val="black"/>
                </a:solidFill>
              </a:rPr>
              <a:t>No periferie. Che sono esistenziali. Sguardo riduttivo. </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Il pericolo interno diventa preminente: </a:t>
            </a:r>
            <a:r>
              <a:rPr lang="it-IT" sz="1200" b="1" kern="1200" dirty="0" smtClean="0">
                <a:solidFill>
                  <a:schemeClr val="tx1"/>
                </a:solidFill>
                <a:effectLst/>
                <a:latin typeface="+mn-lt"/>
                <a:ea typeface="+mn-ea"/>
                <a:cs typeface="+mn-cs"/>
              </a:rPr>
              <a:t>le città non sono più luoghi in comune per una vita sociale d’integrazione ma posti in cui ogni atomo umano della società disintegrata non chiede altro che isolarsi</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Martini: </a:t>
            </a:r>
            <a:r>
              <a:rPr lang="it-IT" sz="1200" b="1" kern="1200" dirty="0" smtClean="0">
                <a:solidFill>
                  <a:schemeClr val="tx1"/>
                </a:solidFill>
                <a:effectLst/>
                <a:latin typeface="+mn-lt"/>
                <a:ea typeface="+mn-ea"/>
                <a:cs typeface="+mn-cs"/>
              </a:rPr>
              <a:t>La città è invece luogo di una identità che si ricostruisce continuamente a partire dal nuovo, dal diverso</a:t>
            </a:r>
            <a:r>
              <a:rPr lang="it-IT" sz="1200" kern="1200" dirty="0" smtClean="0">
                <a:solidFill>
                  <a:schemeClr val="tx1"/>
                </a:solidFill>
                <a:effectLst/>
                <a:latin typeface="+mn-lt"/>
                <a:ea typeface="+mn-ea"/>
                <a:cs typeface="+mn-cs"/>
              </a:rPr>
              <a:t>, e la sua natura incarna il coordinamento delle due tensioni che arricchiscono e rallegrano la vita dell’uomo: la fatica dell’apertura e la dolcezza del riconoscimento...”  </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b="1" kern="1200" dirty="0" smtClean="0">
                <a:solidFill>
                  <a:schemeClr val="tx1"/>
                </a:solidFill>
                <a:effectLst/>
                <a:latin typeface="+mn-lt"/>
                <a:ea typeface="+mn-ea"/>
                <a:cs typeface="+mn-cs"/>
              </a:rPr>
              <a:t>Periferico è divenuto qualunque luogo non ritenuto interessante dal punto di vista dei processi economici</a:t>
            </a:r>
            <a:r>
              <a:rPr lang="it-IT" sz="1200" kern="1200" dirty="0" smtClean="0">
                <a:solidFill>
                  <a:schemeClr val="tx1"/>
                </a:solidFill>
                <a:effectLst/>
                <a:latin typeface="+mn-lt"/>
                <a:ea typeface="+mn-ea"/>
                <a:cs typeface="+mn-cs"/>
              </a:rPr>
              <a:t>, o addirittura deputato a raccoglierne scarti </a:t>
            </a:r>
            <a:r>
              <a:rPr lang="it-IT" sz="1200" b="1" kern="1200" dirty="0" smtClean="0">
                <a:solidFill>
                  <a:schemeClr val="tx1"/>
                </a:solidFill>
                <a:effectLst/>
                <a:latin typeface="+mn-lt"/>
                <a:ea typeface="+mn-ea"/>
                <a:cs typeface="+mn-cs"/>
              </a:rPr>
              <a:t>Ora, le cause economiche non sortiscono solo degli effetti economici,</a:t>
            </a:r>
            <a:r>
              <a:rPr lang="it-IT" sz="1200" kern="1200" dirty="0" smtClean="0">
                <a:solidFill>
                  <a:schemeClr val="tx1"/>
                </a:solidFill>
                <a:effectLst/>
                <a:latin typeface="+mn-lt"/>
                <a:ea typeface="+mn-ea"/>
                <a:cs typeface="+mn-cs"/>
              </a:rPr>
              <a:t> come l’esclusione che affetta tante persone non è certamente soltanto un’esclusione economica</a:t>
            </a:r>
          </a:p>
          <a:p>
            <a:endParaRPr lang="it-IT" dirty="0"/>
          </a:p>
        </p:txBody>
      </p:sp>
      <p:sp>
        <p:nvSpPr>
          <p:cNvPr id="4" name="Segnaposto numero diapositiva 3"/>
          <p:cNvSpPr>
            <a:spLocks noGrp="1"/>
          </p:cNvSpPr>
          <p:nvPr>
            <p:ph type="sldNum" sz="quarter" idx="10"/>
          </p:nvPr>
        </p:nvSpPr>
        <p:spPr/>
        <p:txBody>
          <a:bodyPr/>
          <a:lstStyle/>
          <a:p>
            <a:fld id="{E7851474-FAE4-4FDC-A1DF-6721AD7A7DF2}" type="slidenum">
              <a:rPr lang="en-US" smtClean="0"/>
              <a:pPr/>
              <a:t>3</a:t>
            </a:fld>
            <a:endParaRPr lang="en-US"/>
          </a:p>
        </p:txBody>
      </p:sp>
    </p:spTree>
    <p:extLst>
      <p:ext uri="{BB962C8B-B14F-4D97-AF65-F5344CB8AC3E}">
        <p14:creationId xmlns:p14="http://schemas.microsoft.com/office/powerpoint/2010/main" val="1975016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solidFill>
                  <a:prstClr val="black"/>
                </a:solidFill>
              </a:rPr>
              <a:t>Mediazione</a:t>
            </a:r>
            <a:r>
              <a:rPr lang="it-IT" baseline="0" dirty="0" smtClean="0">
                <a:solidFill>
                  <a:prstClr val="black"/>
                </a:solidFill>
              </a:rPr>
              <a:t>: sopportare, risolvere (dignità di ognuno/solidarietà ), trasformare in un nuovo processo</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b="1" kern="1200" dirty="0" smtClean="0">
                <a:solidFill>
                  <a:schemeClr val="tx1"/>
                </a:solidFill>
                <a:effectLst/>
                <a:latin typeface="+mn-lt"/>
                <a:ea typeface="+mn-ea"/>
                <a:cs typeface="+mn-cs"/>
              </a:rPr>
              <a:t>Nella tensione tra pienezza e limite si andrà così discernendo storicamente la pacificazione che, volta per volta, è possibile politicamente e opportuna eticamente, e per questo più giusta in maniera situata</a:t>
            </a:r>
            <a:r>
              <a:rPr lang="it-IT" sz="1200" kern="1200" dirty="0" smtClean="0">
                <a:solidFill>
                  <a:schemeClr val="tx1"/>
                </a:solidFill>
                <a:effectLst/>
                <a:latin typeface="+mn-lt"/>
                <a:ea typeface="+mn-ea"/>
                <a:cs typeface="+mn-cs"/>
              </a:rPr>
              <a:t>. (ma non la soluzione finale)</a:t>
            </a:r>
            <a:endParaRPr lang="it-IT"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dirty="0" smtClean="0">
              <a:solidFill>
                <a:prstClr val="black"/>
              </a:solidFill>
            </a:endParaRPr>
          </a:p>
          <a:p>
            <a:endParaRPr lang="it-IT" dirty="0"/>
          </a:p>
        </p:txBody>
      </p:sp>
      <p:sp>
        <p:nvSpPr>
          <p:cNvPr id="4" name="Segnaposto numero diapositiva 3"/>
          <p:cNvSpPr>
            <a:spLocks noGrp="1"/>
          </p:cNvSpPr>
          <p:nvPr>
            <p:ph type="sldNum" sz="quarter" idx="10"/>
          </p:nvPr>
        </p:nvSpPr>
        <p:spPr/>
        <p:txBody>
          <a:bodyPr/>
          <a:lstStyle/>
          <a:p>
            <a:fld id="{E7851474-FAE4-4FDC-A1DF-6721AD7A7DF2}" type="slidenum">
              <a:rPr lang="en-US" smtClean="0"/>
              <a:pPr/>
              <a:t>4</a:t>
            </a:fld>
            <a:endParaRPr lang="en-US"/>
          </a:p>
        </p:txBody>
      </p:sp>
    </p:spTree>
    <p:extLst>
      <p:ext uri="{BB962C8B-B14F-4D97-AF65-F5344CB8AC3E}">
        <p14:creationId xmlns:p14="http://schemas.microsoft.com/office/powerpoint/2010/main" val="1975016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solidFill>
                  <a:prstClr val="black"/>
                </a:solidFill>
              </a:rPr>
              <a:t>Il motivo</a:t>
            </a:r>
            <a:r>
              <a:rPr lang="it-IT" baseline="0" dirty="0" smtClean="0">
                <a:solidFill>
                  <a:prstClr val="black"/>
                </a:solidFill>
              </a:rPr>
              <a:t> è spirituale e lo spirito muove all’azione</a:t>
            </a:r>
            <a:endParaRPr lang="it-IT"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dirty="0" smtClean="0">
              <a:solidFill>
                <a:prstClr val="black"/>
              </a:solidFill>
            </a:endParaRPr>
          </a:p>
          <a:p>
            <a:endParaRPr lang="it-IT" dirty="0"/>
          </a:p>
        </p:txBody>
      </p:sp>
      <p:sp>
        <p:nvSpPr>
          <p:cNvPr id="4" name="Segnaposto numero diapositiva 3"/>
          <p:cNvSpPr>
            <a:spLocks noGrp="1"/>
          </p:cNvSpPr>
          <p:nvPr>
            <p:ph type="sldNum" sz="quarter" idx="10"/>
          </p:nvPr>
        </p:nvSpPr>
        <p:spPr/>
        <p:txBody>
          <a:bodyPr/>
          <a:lstStyle/>
          <a:p>
            <a:fld id="{E7851474-FAE4-4FDC-A1DF-6721AD7A7DF2}" type="slidenum">
              <a:rPr lang="en-US" smtClean="0"/>
              <a:pPr/>
              <a:t>5</a:t>
            </a:fld>
            <a:endParaRPr lang="en-US"/>
          </a:p>
        </p:txBody>
      </p:sp>
    </p:spTree>
    <p:extLst>
      <p:ext uri="{BB962C8B-B14F-4D97-AF65-F5344CB8AC3E}">
        <p14:creationId xmlns:p14="http://schemas.microsoft.com/office/powerpoint/2010/main" val="1975016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kumimoji="0" lang="it-IT" sz="1200" b="0" i="0" u="none" strike="noStrike" kern="1200" cap="none" normalizeH="0" baseline="0" dirty="0" smtClean="0">
                <a:ln>
                  <a:noFill/>
                </a:ln>
                <a:solidFill>
                  <a:schemeClr val="tx1"/>
                </a:solidFill>
                <a:effectLst/>
                <a:latin typeface="+mn-lt"/>
                <a:ea typeface="+mn-ea"/>
                <a:cs typeface="Arial" pitchFamily="34" charset="0"/>
              </a:rPr>
              <a:t>Principi DSC: Dignità della persona, bene comune, solidarietà, sussidiarietà,</a:t>
            </a:r>
            <a:endParaRPr lang="it-IT" dirty="0"/>
          </a:p>
        </p:txBody>
      </p:sp>
      <p:sp>
        <p:nvSpPr>
          <p:cNvPr id="4" name="Segnaposto numero diapositiva 3"/>
          <p:cNvSpPr>
            <a:spLocks noGrp="1"/>
          </p:cNvSpPr>
          <p:nvPr>
            <p:ph type="sldNum" sz="quarter" idx="10"/>
          </p:nvPr>
        </p:nvSpPr>
        <p:spPr/>
        <p:txBody>
          <a:bodyPr/>
          <a:lstStyle/>
          <a:p>
            <a:fld id="{E7851474-FAE4-4FDC-A1DF-6721AD7A7DF2}" type="slidenum">
              <a:rPr lang="en-US" smtClean="0"/>
              <a:pPr/>
              <a:t>6</a:t>
            </a:fld>
            <a:endParaRPr lang="en-US"/>
          </a:p>
        </p:txBody>
      </p:sp>
    </p:spTree>
    <p:extLst>
      <p:ext uri="{BB962C8B-B14F-4D97-AF65-F5344CB8AC3E}">
        <p14:creationId xmlns:p14="http://schemas.microsoft.com/office/powerpoint/2010/main" val="251126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solidFill>
                  <a:prstClr val="black"/>
                </a:solidFill>
              </a:rPr>
              <a:t>Un programma educativo: mettere in pratica: non solo qualche piccola aggiunta ai nostri programmi,</a:t>
            </a:r>
            <a:r>
              <a:rPr lang="it-IT" baseline="0" dirty="0" smtClean="0">
                <a:solidFill>
                  <a:prstClr val="black"/>
                </a:solidFill>
              </a:rPr>
              <a:t> ma prospettiva che cambia l’impostazione generale</a:t>
            </a:r>
            <a:endParaRPr lang="it-IT" dirty="0" smtClean="0">
              <a:solidFill>
                <a:prstClr val="black"/>
              </a:solidFill>
            </a:endParaRPr>
          </a:p>
          <a:p>
            <a:endParaRPr lang="it-IT" dirty="0"/>
          </a:p>
        </p:txBody>
      </p:sp>
      <p:sp>
        <p:nvSpPr>
          <p:cNvPr id="4" name="Segnaposto numero diapositiva 3"/>
          <p:cNvSpPr>
            <a:spLocks noGrp="1"/>
          </p:cNvSpPr>
          <p:nvPr>
            <p:ph type="sldNum" sz="quarter" idx="10"/>
          </p:nvPr>
        </p:nvSpPr>
        <p:spPr/>
        <p:txBody>
          <a:bodyPr/>
          <a:lstStyle/>
          <a:p>
            <a:fld id="{E7851474-FAE4-4FDC-A1DF-6721AD7A7DF2}"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598201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i="0" dirty="0" err="1" smtClean="0"/>
              <a:t>Cfr</a:t>
            </a:r>
            <a:r>
              <a:rPr lang="it-IT" i="0" dirty="0" smtClean="0"/>
              <a:t> </a:t>
            </a:r>
            <a:r>
              <a:rPr lang="it-IT" i="1" dirty="0" err="1" smtClean="0"/>
              <a:t>Grammenos</a:t>
            </a:r>
            <a:r>
              <a:rPr lang="it-IT" i="1" dirty="0" smtClean="0"/>
              <a:t> </a:t>
            </a:r>
            <a:r>
              <a:rPr lang="it-IT" i="1" dirty="0" err="1" smtClean="0"/>
              <a:t>Mastrojeni</a:t>
            </a:r>
            <a:r>
              <a:rPr lang="it-IT" dirty="0" smtClean="0"/>
              <a:t> è un diplomatico italiano, coordinatore per l'eco-sostenibilità della Cooperazione allo Sviluppo</a:t>
            </a:r>
            <a:endParaRPr lang="it-IT" dirty="0"/>
          </a:p>
        </p:txBody>
      </p:sp>
      <p:sp>
        <p:nvSpPr>
          <p:cNvPr id="4" name="Segnaposto numero diapositiva 3"/>
          <p:cNvSpPr>
            <a:spLocks noGrp="1"/>
          </p:cNvSpPr>
          <p:nvPr>
            <p:ph type="sldNum" sz="quarter" idx="10"/>
          </p:nvPr>
        </p:nvSpPr>
        <p:spPr/>
        <p:txBody>
          <a:bodyPr/>
          <a:lstStyle/>
          <a:p>
            <a:fld id="{E7851474-FAE4-4FDC-A1DF-6721AD7A7DF2}"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La conseguenza è l’apertura di uno spazio reale di dialogo. Proprio su questo fondamento la LS, che al dialogo dedica l’intero cap. V, lo presenta come per «uscire dalla spirale di autodistruzione in cui stiamo affondando» (LS, n. 163). Dal canto suo, l’EG aveva proposto il dialogo alla Chiesa come componente irrinunciabile dell’evangelizzazione, diffondendosi (EG, </a:t>
            </a:r>
            <a:r>
              <a:rPr kumimoji="0" lang="it-IT"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nn</a:t>
            </a:r>
            <a:r>
              <a:rPr kumimoji="0" lang="it-IT"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238-259), a indicare come portarlo avanti con gli Stati, con la società, con le culture e le scienze e con i credenti non cattolici. Si tratta di un tema che meriterebbe un approfondimento che qui non è possibile. Ci limitiamo a sottolineare come per papa Francesco l’opzione per il dialogo richiede alla Chiesa di rinunciare a qualsiasi pretesa di occupare una posizione privilegiata, persino rispetto a temi scottanti come quelli bioetici.</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t-IT"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 contemplazione </a:t>
            </a:r>
            <a:endParaRPr kumimoji="0" lang="it-IT"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Ma c’è «un’altra maniera di agire che fa parte della nostra essenza» e può fare da antidoto a «un vuoto attivismo, ma anche [alla] sfrenata voracità e [all’] isolamento della coscienza che porta a inseguire l’esclusivo beneficio personale» (237). Un’ecologia integrale «</a:t>
            </a:r>
            <a:r>
              <a:rPr kumimoji="0" lang="it-IT"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richiede di dedicare un po’ di tempo per recuperare la serena armonia con il creato, per riflettere sul nostro stile di vita e i nostri ideali, per contemplare il Creatore, che vive tra di noi e in ciò che ci circonda</a:t>
            </a:r>
            <a:r>
              <a:rPr kumimoji="0" lang="it-IT"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(226), e allo stesso tempo «tornare a riconoscere i diritti degli altri» (237), abbandonando i ritmi sfrenati delle nostre vite. </a:t>
            </a:r>
            <a:endParaRPr kumimoji="0" lang="it-IT"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L’enciclica ci invita ad </a:t>
            </a:r>
            <a:r>
              <a:rPr kumimoji="0" lang="it-IT"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andare ancora più in profondità, in un atteggiamento di contemplazione, di riposo, di lode</a:t>
            </a:r>
            <a:r>
              <a:rPr kumimoji="0" lang="it-IT"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recuperare e a fare spazio a una dimensione di gratuità che «ci porta ad amare e accettare il vento, il sole o le nubi, benché non si sottomettano al nostro controllo» (228)</a:t>
            </a:r>
            <a:r>
              <a:rPr kumimoji="0" lang="it-IT" sz="600" b="0" i="0" u="none" strike="noStrike" cap="none" normalizeH="0" baseline="0" dirty="0" smtClean="0">
                <a:ln>
                  <a:noFill/>
                </a:ln>
                <a:solidFill>
                  <a:schemeClr val="tx1"/>
                </a:solidFill>
                <a:effectLst/>
                <a:latin typeface="Arial" pitchFamily="34" charset="0"/>
                <a:cs typeface="Arial" pitchFamily="34" charset="0"/>
              </a:rPr>
              <a:t> </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a:p>
            <a:endParaRPr lang="it-IT" dirty="0"/>
          </a:p>
        </p:txBody>
      </p:sp>
      <p:sp>
        <p:nvSpPr>
          <p:cNvPr id="4" name="Segnaposto numero diapositiva 3"/>
          <p:cNvSpPr>
            <a:spLocks noGrp="1"/>
          </p:cNvSpPr>
          <p:nvPr>
            <p:ph type="sldNum" sz="quarter" idx="10"/>
          </p:nvPr>
        </p:nvSpPr>
        <p:spPr/>
        <p:txBody>
          <a:bodyPr/>
          <a:lstStyle/>
          <a:p>
            <a:fld id="{E7851474-FAE4-4FDC-A1DF-6721AD7A7DF2}" type="slidenum">
              <a:rPr lang="en-US" smtClean="0"/>
              <a:pPr/>
              <a:t>10</a:t>
            </a:fld>
            <a:endParaRPr lang="en-US"/>
          </a:p>
        </p:txBody>
      </p:sp>
    </p:spTree>
    <p:extLst>
      <p:ext uri="{BB962C8B-B14F-4D97-AF65-F5344CB8AC3E}">
        <p14:creationId xmlns:p14="http://schemas.microsoft.com/office/powerpoint/2010/main" val="181606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La conseguenza è l’apertura di uno spazio reale di dialogo. Proprio su questo fondamento la LS, che al dialogo dedica l’intero cap. V, lo presenta come per «uscire dalla spirale di autodistruzione in cui stiamo affondando» (LS, n. 163). Dal canto suo, l’EG aveva proposto il dialogo alla Chiesa come componente irrinunciabile dell’evangelizzazione, diffondendosi (EG, </a:t>
            </a:r>
            <a:r>
              <a:rPr kumimoji="0" lang="it-IT"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nn</a:t>
            </a:r>
            <a:r>
              <a:rPr kumimoji="0" lang="it-IT"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238-259), a indicare come portarlo avanti con gli Stati, con la società, con le culture e le scienze e con i credenti non cattolici. Si tratta di un tema che meriterebbe un approfondimento che qui non è possibile. Ci limitiamo a sottolineare come per papa Francesco l’opzione per il dialogo richiede alla Chiesa di rinunciare a qualsiasi pretesa di occupare una posizione privilegiata, persino rispetto a temi scottanti come quelli bioetici.</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t-IT"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 contemplazione </a:t>
            </a:r>
            <a:endParaRPr kumimoji="0" lang="it-IT"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Ma c’è «un’altra maniera di agire che fa parte della nostra essenza» e può fare da antidoto a «un vuoto attivismo, ma anche [alla] sfrenata voracità e [all’] isolamento della coscienza che porta a inseguire l’esclusivo beneficio personale» (237). Un’ecologia integrale «</a:t>
            </a:r>
            <a:r>
              <a:rPr kumimoji="0" lang="it-IT"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richiede di dedicare un po’ di tempo per recuperare la serena armonia con il creato, per riflettere sul nostro stile di vita e i nostri ideali, per contemplare il Creatore, che vive tra di noi e in ciò che ci circonda</a:t>
            </a:r>
            <a:r>
              <a:rPr kumimoji="0" lang="it-IT"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(226), e allo stesso tempo «tornare a riconoscere i diritti degli altri» (237), abbandonando i ritmi sfrenati delle nostre vite. </a:t>
            </a:r>
            <a:endParaRPr kumimoji="0" lang="it-IT"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L’enciclica ci invita ad </a:t>
            </a:r>
            <a:r>
              <a:rPr kumimoji="0" lang="it-IT"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andare ancora più in profondità, in un atteggiamento di contemplazione, di riposo, di lode</a:t>
            </a:r>
            <a:r>
              <a:rPr kumimoji="0" lang="it-IT"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recuperare e a fare spazio a una dimensione di gratuità che «ci porta ad amare e accettare il vento, il sole o le nubi, benché non si sottomettano al nostro controllo» (228)</a:t>
            </a:r>
            <a:r>
              <a:rPr kumimoji="0" lang="it-IT" sz="600" b="0" i="0" u="none" strike="noStrike" cap="none" normalizeH="0" baseline="0" dirty="0" smtClean="0">
                <a:ln>
                  <a:noFill/>
                </a:ln>
                <a:solidFill>
                  <a:schemeClr val="tx1"/>
                </a:solidFill>
                <a:effectLst/>
                <a:latin typeface="Arial" pitchFamily="34" charset="0"/>
                <a:cs typeface="Arial" pitchFamily="34" charset="0"/>
              </a:rPr>
              <a:t> </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a:p>
            <a:endParaRPr lang="it-IT" dirty="0"/>
          </a:p>
        </p:txBody>
      </p:sp>
      <p:sp>
        <p:nvSpPr>
          <p:cNvPr id="4" name="Segnaposto numero diapositiva 3"/>
          <p:cNvSpPr>
            <a:spLocks noGrp="1"/>
          </p:cNvSpPr>
          <p:nvPr>
            <p:ph type="sldNum" sz="quarter" idx="10"/>
          </p:nvPr>
        </p:nvSpPr>
        <p:spPr/>
        <p:txBody>
          <a:bodyPr/>
          <a:lstStyle/>
          <a:p>
            <a:fld id="{E7851474-FAE4-4FDC-A1DF-6721AD7A7DF2}" type="slidenum">
              <a:rPr lang="en-US" smtClean="0"/>
              <a:pPr/>
              <a:t>11</a:t>
            </a:fld>
            <a:endParaRPr lang="en-US"/>
          </a:p>
        </p:txBody>
      </p:sp>
    </p:spTree>
    <p:extLst>
      <p:ext uri="{BB962C8B-B14F-4D97-AF65-F5344CB8AC3E}">
        <p14:creationId xmlns:p14="http://schemas.microsoft.com/office/powerpoint/2010/main" val="3882187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8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829FE9A1-7DC6-4209-998D-E6EF4981874A}" type="datetime1">
              <a:rPr lang="en-US" smtClean="0"/>
              <a:pPr/>
              <a:t>6/30/2017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pPr/>
              <a:t>‹N›</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631D5B35-08AC-4561-A1D9-23F72EA7E9F8}" type="datetime1">
              <a:rPr lang="en-US" smtClean="0"/>
              <a:pPr/>
              <a:t>6/30/2017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pPr/>
              <a:t>‹N›</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9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9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60CFF52-1202-4262-B70C-5FECCEB3B148}" type="datetime1">
              <a:rPr lang="en-US" smtClean="0"/>
              <a:pPr/>
              <a:t>6/30/2017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pPr/>
              <a:t>‹N›</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77"/>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829FE9A1-7DC6-4209-998D-E6EF4981874A}"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DBA4C0CD-46D3-475A-888D-F5F95F258307}"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52"/>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A7DDE3B-9015-4163-AC16-8595391EA2F8}"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91830938-17C5-46BA-9BF4-6F56EA048158}" type="datetime1">
              <a:rPr lang="en-US" smtClean="0">
                <a:solidFill>
                  <a:prstClr val="black">
                    <a:tint val="75000"/>
                  </a:prstClr>
                </a:solidFill>
              </a:rPr>
              <a:pPr/>
              <a:t>6/30/2017</a:t>
            </a:fld>
            <a:endParaRPr lang="en-US">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US">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5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5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26E71841-85A5-4053-BBEF-EEE1D3637FFD}" type="datetime1">
              <a:rPr lang="en-US" smtClean="0">
                <a:solidFill>
                  <a:prstClr val="black">
                    <a:tint val="75000"/>
                  </a:prstClr>
                </a:solidFill>
              </a:rPr>
              <a:pPr/>
              <a:t>6/30/2017</a:t>
            </a:fld>
            <a:endParaRPr lang="en-US">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en-US">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9F89CF9F-F57C-4249-A667-A9ED48F5ECF0}" type="datetime1">
              <a:rPr lang="en-US" smtClean="0">
                <a:solidFill>
                  <a:prstClr val="black">
                    <a:tint val="75000"/>
                  </a:prstClr>
                </a:solidFill>
              </a:rPr>
              <a:pPr/>
              <a:t>6/30/2017</a:t>
            </a:fld>
            <a:endParaRPr lang="en-US">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en-US">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C8EC91F-038B-4D6A-99FB-5AA5C2F68DE3}" type="datetime1">
              <a:rPr lang="en-US" smtClean="0">
                <a:solidFill>
                  <a:prstClr val="black">
                    <a:tint val="75000"/>
                  </a:prstClr>
                </a:solidFill>
              </a:rPr>
              <a:pPr/>
              <a:t>6/30/2017</a:t>
            </a:fld>
            <a:endParaRPr lang="en-US">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en-US">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10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BD2D2BD-C5E3-4E05-B6B4-2728FF917BBE}" type="datetime1">
              <a:rPr lang="en-US" smtClean="0">
                <a:solidFill>
                  <a:prstClr val="black">
                    <a:tint val="75000"/>
                  </a:prstClr>
                </a:solidFill>
              </a:rPr>
              <a:pPr/>
              <a:t>6/30/2017</a:t>
            </a:fld>
            <a:endParaRPr lang="en-US">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US">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DBA4C0CD-46D3-475A-888D-F5F95F258307}" type="datetime1">
              <a:rPr lang="en-US" smtClean="0"/>
              <a:pPr/>
              <a:t>6/30/2017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pPr/>
              <a:t>‹N›</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5E310CF-3CAC-4CBE-8EAC-48FBAEBF7648}" type="datetime1">
              <a:rPr lang="en-US" smtClean="0">
                <a:solidFill>
                  <a:prstClr val="black">
                    <a:tint val="75000"/>
                  </a:prstClr>
                </a:solidFill>
              </a:rPr>
              <a:pPr/>
              <a:t>6/30/2017</a:t>
            </a:fld>
            <a:endParaRPr lang="en-US">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US">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631D5B35-08AC-4561-A1D9-23F72EA7E9F8}"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90"/>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90"/>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60CFF52-1202-4262-B70C-5FECCEB3B148}"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7"/>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829FE9A1-7DC6-4209-998D-E6EF4981874A}"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DBA4C0CD-46D3-475A-888D-F5F95F258307}"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2"/>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A7DDE3B-9015-4163-AC16-8595391EA2F8}"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91830938-17C5-46BA-9BF4-6F56EA048158}" type="datetime1">
              <a:rPr lang="en-US" smtClean="0">
                <a:solidFill>
                  <a:prstClr val="black">
                    <a:tint val="75000"/>
                  </a:prstClr>
                </a:solidFill>
              </a:rPr>
              <a:pPr/>
              <a:t>6/30/2017</a:t>
            </a:fld>
            <a:endParaRPr lang="en-US">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US">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26E71841-85A5-4053-BBEF-EEE1D3637FFD}" type="datetime1">
              <a:rPr lang="en-US" smtClean="0">
                <a:solidFill>
                  <a:prstClr val="black">
                    <a:tint val="75000"/>
                  </a:prstClr>
                </a:solidFill>
              </a:rPr>
              <a:pPr/>
              <a:t>6/30/2017</a:t>
            </a:fld>
            <a:endParaRPr lang="en-US">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en-US">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9F89CF9F-F57C-4249-A667-A9ED48F5ECF0}" type="datetime1">
              <a:rPr lang="en-US" smtClean="0">
                <a:solidFill>
                  <a:prstClr val="black">
                    <a:tint val="75000"/>
                  </a:prstClr>
                </a:solidFill>
              </a:rPr>
              <a:pPr/>
              <a:t>6/30/2017</a:t>
            </a:fld>
            <a:endParaRPr lang="en-US">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en-US">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C8EC91F-038B-4D6A-99FB-5AA5C2F68DE3}" type="datetime1">
              <a:rPr lang="en-US" smtClean="0">
                <a:solidFill>
                  <a:prstClr val="black">
                    <a:tint val="75000"/>
                  </a:prstClr>
                </a:solidFill>
              </a:rPr>
              <a:pPr/>
              <a:t>6/30/2017</a:t>
            </a:fld>
            <a:endParaRPr lang="en-US">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en-US">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6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A7DDE3B-9015-4163-AC16-8595391EA2F8}" type="datetime1">
              <a:rPr lang="en-US" smtClean="0"/>
              <a:pPr/>
              <a:t>6/30/2017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pPr/>
              <a:t>‹N›</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BD2D2BD-C5E3-4E05-B6B4-2728FF917BBE}" type="datetime1">
              <a:rPr lang="en-US" smtClean="0">
                <a:solidFill>
                  <a:prstClr val="black">
                    <a:tint val="75000"/>
                  </a:prstClr>
                </a:solidFill>
              </a:rPr>
              <a:pPr/>
              <a:t>6/30/2017</a:t>
            </a:fld>
            <a:endParaRPr lang="en-US">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US">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5E310CF-3CAC-4CBE-8EAC-48FBAEBF7648}" type="datetime1">
              <a:rPr lang="en-US" smtClean="0">
                <a:solidFill>
                  <a:prstClr val="black">
                    <a:tint val="75000"/>
                  </a:prstClr>
                </a:solidFill>
              </a:rPr>
              <a:pPr/>
              <a:t>6/30/2017</a:t>
            </a:fld>
            <a:endParaRPr lang="en-US">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US">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631D5B35-08AC-4561-A1D9-23F72EA7E9F8}"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0"/>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40"/>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60CFF52-1202-4262-B70C-5FECCEB3B148}"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91830938-17C5-46BA-9BF4-6F56EA048158}" type="datetime1">
              <a:rPr lang="en-US" smtClean="0"/>
              <a:pPr/>
              <a:t>6/30/2017</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E11AE3E-33D3-424B-8310-CC863DCF0F95}" type="slidenum">
              <a:rPr lang="en-US" smtClean="0"/>
              <a:pPr/>
              <a:t>‹N›</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5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5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26E71841-85A5-4053-BBEF-EEE1D3637FFD}" type="datetime1">
              <a:rPr lang="en-US" smtClean="0"/>
              <a:pPr/>
              <a:t>6/30/2017</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FE11AE3E-33D3-424B-8310-CC863DCF0F95}" type="slidenum">
              <a:rPr lang="en-US" smtClean="0"/>
              <a:pPr/>
              <a:t>‹N›</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9F89CF9F-F57C-4249-A667-A9ED48F5ECF0}" type="datetime1">
              <a:rPr lang="en-US" smtClean="0"/>
              <a:pPr/>
              <a:t>6/30/2017</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FE11AE3E-33D3-424B-8310-CC863DCF0F95}" type="slidenum">
              <a:rPr lang="en-US" smtClean="0"/>
              <a:pPr/>
              <a:t>‹N›</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C8EC91F-038B-4D6A-99FB-5AA5C2F68DE3}" type="datetime1">
              <a:rPr lang="en-US" smtClean="0"/>
              <a:pPr/>
              <a:t>6/30/2017</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FE11AE3E-33D3-424B-8310-CC863DCF0F95}" type="slidenum">
              <a:rPr lang="en-US" smtClean="0"/>
              <a:pPr/>
              <a:t>‹N›</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11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BD2D2BD-C5E3-4E05-B6B4-2728FF917BBE}" type="datetime1">
              <a:rPr lang="en-US" smtClean="0"/>
              <a:pPr/>
              <a:t>6/30/2017</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E11AE3E-33D3-424B-8310-CC863DCF0F95}" type="slidenum">
              <a:rPr lang="en-US" smtClean="0"/>
              <a:pPr/>
              <a:t>‹N›</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5E310CF-3CAC-4CBE-8EAC-48FBAEBF7648}" type="datetime1">
              <a:rPr lang="en-US" smtClean="0"/>
              <a:pPr/>
              <a:t>6/30/2017</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E11AE3E-33D3-424B-8310-CC863DCF0F95}" type="slidenum">
              <a:rPr lang="en-US" smtClean="0"/>
              <a:pPr/>
              <a:t>‹N›</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41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3C3B6-E2EE-488E-AD3B-A85CF57E683B}" type="datetime1">
              <a:rPr lang="en-US" smtClean="0"/>
              <a:pPr/>
              <a:t>6/30/2017</a:t>
            </a:fld>
            <a:endParaRPr lang="en-US"/>
          </a:p>
        </p:txBody>
      </p:sp>
      <p:sp>
        <p:nvSpPr>
          <p:cNvPr id="5" name="Espace réservé du pied de page 4"/>
          <p:cNvSpPr>
            <a:spLocks noGrp="1"/>
          </p:cNvSpPr>
          <p:nvPr>
            <p:ph type="ftr" sz="quarter" idx="3"/>
          </p:nvPr>
        </p:nvSpPr>
        <p:spPr>
          <a:xfrm>
            <a:off x="3124200" y="635641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41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1AE3E-33D3-424B-8310-CC863DCF0F95}"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4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3C3B6-E2EE-488E-AD3B-A85CF57E683B}"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3"/>
          </p:nvPr>
        </p:nvSpPr>
        <p:spPr>
          <a:xfrm>
            <a:off x="3124200" y="63564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Espace réservé du numéro de diapositive 5"/>
          <p:cNvSpPr>
            <a:spLocks noGrp="1"/>
          </p:cNvSpPr>
          <p:nvPr>
            <p:ph type="sldNum" sz="quarter" idx="4"/>
          </p:nvPr>
        </p:nvSpPr>
        <p:spPr>
          <a:xfrm>
            <a:off x="6553200" y="63564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3C3B6-E2EE-488E-AD3B-A85CF57E683B}" type="datetime1">
              <a:rPr lang="en-US" smtClean="0">
                <a:solidFill>
                  <a:prstClr val="black">
                    <a:tint val="75000"/>
                  </a:prstClr>
                </a:solidFill>
              </a:rPr>
              <a:pPr/>
              <a:t>6/30/2017</a:t>
            </a:fld>
            <a:endParaRPr lang="en-US">
              <a:solidFill>
                <a:prstClr val="black">
                  <a:tint val="75000"/>
                </a:prstClr>
              </a:solidFill>
            </a:endParaRPr>
          </a:p>
        </p:txBody>
      </p:sp>
      <p:sp>
        <p:nvSpPr>
          <p:cNvPr id="5" name="Espace réservé du pied de page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1AE3E-33D3-424B-8310-CC863DCF0F95}" type="slidenum">
              <a:rPr lang="en-US" smtClean="0">
                <a:solidFill>
                  <a:prstClr val="black">
                    <a:tint val="75000"/>
                  </a:prstClr>
                </a:solidFill>
              </a:rPr>
              <a:pPr/>
              <a:t>‹N›</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467544" y="2852936"/>
            <a:ext cx="8352928" cy="1470025"/>
          </a:xfrm>
        </p:spPr>
        <p:txBody>
          <a:bodyPr>
            <a:normAutofit fontScale="90000"/>
          </a:bodyPr>
          <a:lstStyle/>
          <a:p>
            <a:r>
              <a:rPr lang="it-IT" b="1" i="1" dirty="0" smtClean="0"/>
              <a:t>Il Governo della città è il futuro: cornice valoriale e ancoraggi culturali</a:t>
            </a:r>
            <a:endParaRPr lang="it-IT" dirty="0"/>
          </a:p>
        </p:txBody>
      </p:sp>
      <p:sp>
        <p:nvSpPr>
          <p:cNvPr id="4" name="Sottotitolo 3"/>
          <p:cNvSpPr>
            <a:spLocks noGrp="1"/>
          </p:cNvSpPr>
          <p:nvPr>
            <p:ph type="subTitle" idx="1"/>
          </p:nvPr>
        </p:nvSpPr>
        <p:spPr>
          <a:xfrm>
            <a:off x="323528" y="620688"/>
            <a:ext cx="8496944" cy="1752600"/>
          </a:xfrm>
        </p:spPr>
        <p:txBody>
          <a:bodyPr>
            <a:noAutofit/>
          </a:bodyPr>
          <a:lstStyle/>
          <a:p>
            <a:r>
              <a:rPr lang="it-IT" sz="3600" b="1" dirty="0" err="1" smtClean="0">
                <a:solidFill>
                  <a:schemeClr val="accent1"/>
                </a:solidFill>
              </a:rPr>
              <a:t>Summer</a:t>
            </a:r>
            <a:r>
              <a:rPr lang="it-IT" sz="3600" b="1" dirty="0" smtClean="0">
                <a:solidFill>
                  <a:schemeClr val="accent1"/>
                </a:solidFill>
              </a:rPr>
              <a:t> </a:t>
            </a:r>
            <a:r>
              <a:rPr lang="it-IT" sz="3600" b="1" dirty="0" err="1" smtClean="0">
                <a:solidFill>
                  <a:schemeClr val="accent1"/>
                </a:solidFill>
              </a:rPr>
              <a:t>school</a:t>
            </a:r>
            <a:r>
              <a:rPr lang="it-IT" sz="3600" b="1" dirty="0" smtClean="0">
                <a:solidFill>
                  <a:schemeClr val="accent1"/>
                </a:solidFill>
              </a:rPr>
              <a:t> </a:t>
            </a:r>
            <a:r>
              <a:rPr lang="it-IT" sz="3600" b="1" i="1" dirty="0" smtClean="0">
                <a:solidFill>
                  <a:schemeClr val="accent1"/>
                </a:solidFill>
              </a:rPr>
              <a:t>Giorgio La Pira</a:t>
            </a:r>
          </a:p>
          <a:p>
            <a:r>
              <a:rPr lang="it-IT" sz="3600" b="1" dirty="0" smtClean="0"/>
              <a:t>Firenze – 30 giugno 2017</a:t>
            </a:r>
            <a:endParaRPr lang="it-IT" sz="3600" b="1" dirty="0"/>
          </a:p>
        </p:txBody>
      </p:sp>
      <p:sp>
        <p:nvSpPr>
          <p:cNvPr id="2" name="Segnaposto numero diapositiva 1"/>
          <p:cNvSpPr>
            <a:spLocks noGrp="1"/>
          </p:cNvSpPr>
          <p:nvPr>
            <p:ph type="sldNum" sz="quarter" idx="12"/>
          </p:nvPr>
        </p:nvSpPr>
        <p:spPr/>
        <p:txBody>
          <a:bodyPr/>
          <a:lstStyle/>
          <a:p>
            <a:fld id="{FE11AE3E-33D3-424B-8310-CC863DCF0F95}" type="slidenum">
              <a:rPr lang="en-US" smtClean="0">
                <a:solidFill>
                  <a:prstClr val="black">
                    <a:tint val="75000"/>
                  </a:prstClr>
                </a:solidFill>
              </a:rPr>
              <a:pPr/>
              <a:t>1</a:t>
            </a:fld>
            <a:endParaRPr lang="en-US">
              <a:solidFill>
                <a:prstClr val="black">
                  <a:tint val="75000"/>
                </a:prstClr>
              </a:solidFill>
            </a:endParaRPr>
          </a:p>
        </p:txBody>
      </p:sp>
      <p:sp>
        <p:nvSpPr>
          <p:cNvPr id="5" name="Sottotitolo 3"/>
          <p:cNvSpPr txBox="1">
            <a:spLocks/>
          </p:cNvSpPr>
          <p:nvPr/>
        </p:nvSpPr>
        <p:spPr>
          <a:xfrm>
            <a:off x="872589" y="5445224"/>
            <a:ext cx="7398822" cy="720080"/>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it-IT" sz="2400" dirty="0" smtClean="0">
                <a:solidFill>
                  <a:prstClr val="black"/>
                </a:solidFill>
              </a:rPr>
              <a:t>Giacomo Costa SJ, </a:t>
            </a:r>
            <a:r>
              <a:rPr lang="it-IT" sz="2400" i="1" dirty="0" smtClean="0">
                <a:solidFill>
                  <a:prstClr val="black"/>
                </a:solidFill>
              </a:rPr>
              <a:t>Aggiornamenti Sociali</a:t>
            </a:r>
          </a:p>
          <a:p>
            <a:r>
              <a:rPr lang="it-IT" sz="2400" dirty="0" smtClean="0">
                <a:solidFill>
                  <a:prstClr val="black"/>
                </a:solidFill>
              </a:rPr>
              <a:t>Paolo </a:t>
            </a:r>
            <a:r>
              <a:rPr lang="it-IT" sz="2400" dirty="0" err="1" smtClean="0">
                <a:solidFill>
                  <a:prstClr val="black"/>
                </a:solidFill>
              </a:rPr>
              <a:t>Petracca</a:t>
            </a:r>
            <a:r>
              <a:rPr lang="it-IT" sz="2400" dirty="0" smtClean="0">
                <a:solidFill>
                  <a:prstClr val="black"/>
                </a:solidFill>
              </a:rPr>
              <a:t>, ACLI Milano</a:t>
            </a:r>
          </a:p>
          <a:p>
            <a:endParaRPr lang="it-IT" sz="2400" i="1" dirty="0">
              <a:solidFill>
                <a:prstClr val="black"/>
              </a:solidFill>
            </a:endParaRPr>
          </a:p>
        </p:txBody>
      </p:sp>
    </p:spTree>
    <p:extLst>
      <p:ext uri="{BB962C8B-B14F-4D97-AF65-F5344CB8AC3E}">
        <p14:creationId xmlns:p14="http://schemas.microsoft.com/office/powerpoint/2010/main" val="3934595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FE11AE3E-33D3-424B-8310-CC863DCF0F95}" type="slidenum">
              <a:rPr lang="en-US" smtClean="0">
                <a:solidFill>
                  <a:prstClr val="black">
                    <a:tint val="75000"/>
                  </a:prstClr>
                </a:solidFill>
              </a:rPr>
              <a:pPr/>
              <a:t>10</a:t>
            </a:fld>
            <a:endParaRPr lang="en-US">
              <a:solidFill>
                <a:prstClr val="black">
                  <a:tint val="75000"/>
                </a:prstClr>
              </a:solidFill>
            </a:endParaRPr>
          </a:p>
        </p:txBody>
      </p:sp>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1920" y="1930978"/>
            <a:ext cx="5807564" cy="3874286"/>
          </a:xfrm>
          <a:prstGeom prst="rect">
            <a:avLst/>
          </a:prstGeom>
          <a:noFill/>
          <a:ln>
            <a:noFill/>
          </a:ln>
        </p:spPr>
      </p:pic>
      <p:sp>
        <p:nvSpPr>
          <p:cNvPr id="8" name="Rettangolo 7"/>
          <p:cNvSpPr/>
          <p:nvPr/>
        </p:nvSpPr>
        <p:spPr>
          <a:xfrm>
            <a:off x="971600" y="332656"/>
            <a:ext cx="6984776" cy="707886"/>
          </a:xfrm>
          <a:prstGeom prst="rect">
            <a:avLst/>
          </a:prstGeom>
          <a:solidFill>
            <a:schemeClr val="bg1">
              <a:alpha val="67000"/>
            </a:schemeClr>
          </a:solidFill>
        </p:spPr>
        <p:txBody>
          <a:bodyPr wrap="square">
            <a:spAutoFit/>
          </a:bodyPr>
          <a:lstStyle/>
          <a:p>
            <a:pPr lvl="0" algn="ctr" fontAlgn="base">
              <a:spcBef>
                <a:spcPct val="0"/>
              </a:spcBef>
              <a:spcAft>
                <a:spcPct val="0"/>
              </a:spcAft>
            </a:pPr>
            <a:r>
              <a:rPr lang="it-IT" sz="4000" b="1" dirty="0" smtClean="0">
                <a:solidFill>
                  <a:srgbClr val="0070C0"/>
                </a:solidFill>
                <a:latin typeface="Calibri" pitchFamily="34" charset="0"/>
                <a:ea typeface="Times New Roman" pitchFamily="18" charset="0"/>
                <a:cs typeface="Times New Roman" pitchFamily="18" charset="0"/>
              </a:rPr>
              <a:t>Strumenti/1: dialogo</a:t>
            </a:r>
            <a:endParaRPr lang="it-IT" sz="4000" b="1" dirty="0">
              <a:solidFill>
                <a:srgbClr val="0070C0"/>
              </a:solidFill>
              <a:latin typeface="Calibri" pitchFamily="34" charset="0"/>
              <a:ea typeface="Times New Roman" pitchFamily="18" charset="0"/>
              <a:cs typeface="Times New Roman" pitchFamily="18" charset="0"/>
            </a:endParaRPr>
          </a:p>
        </p:txBody>
      </p:sp>
      <p:sp>
        <p:nvSpPr>
          <p:cNvPr id="3" name="Rectangle 1"/>
          <p:cNvSpPr>
            <a:spLocks noChangeArrowheads="1"/>
          </p:cNvSpPr>
          <p:nvPr/>
        </p:nvSpPr>
        <p:spPr bwMode="auto">
          <a:xfrm>
            <a:off x="683568" y="1628800"/>
            <a:ext cx="2664296" cy="4401205"/>
          </a:xfrm>
          <a:prstGeom prst="rect">
            <a:avLst/>
          </a:prstGeom>
          <a:solidFill>
            <a:schemeClr val="bg1">
              <a:alpha val="57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it-IT"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Elaborare insieme</a:t>
            </a:r>
            <a:r>
              <a:rPr kumimoji="0" lang="it-IT" sz="2800" b="0" i="0" u="none" strike="noStrike" cap="none" normalizeH="0" baseline="0" dirty="0" smtClean="0">
                <a:ln>
                  <a:noFill/>
                </a:ln>
                <a:effectLst/>
                <a:latin typeface="Calibri" pitchFamily="34" charset="0"/>
                <a:ea typeface="Times New Roman" pitchFamily="18" charset="0"/>
                <a:cs typeface="Times New Roman" pitchFamily="18" charset="0"/>
              </a:rPr>
              <a:t>. </a:t>
            </a:r>
            <a:r>
              <a:rPr lang="it-IT" sz="2800" dirty="0">
                <a:ea typeface="Times New Roman" panose="02020603050405020304" pitchFamily="18" charset="0"/>
                <a:cs typeface="Times New Roman" panose="02020603050405020304" pitchFamily="18" charset="0"/>
              </a:rPr>
              <a:t>Può produrre frutti duraturi solo un </a:t>
            </a:r>
            <a:r>
              <a:rPr lang="it-IT" sz="2800" dirty="0" smtClean="0">
                <a:ea typeface="Times New Roman" panose="02020603050405020304" pitchFamily="18" charset="0"/>
                <a:cs typeface="Times New Roman" panose="02020603050405020304" pitchFamily="18" charset="0"/>
              </a:rPr>
              <a:t>dialogo </a:t>
            </a:r>
            <a:r>
              <a:rPr lang="it-IT" sz="2800" b="1" dirty="0">
                <a:solidFill>
                  <a:srgbClr val="0070C0"/>
                </a:solidFill>
                <a:ea typeface="Times New Roman" panose="02020603050405020304" pitchFamily="18" charset="0"/>
                <a:cs typeface="Times New Roman" panose="02020603050405020304" pitchFamily="18" charset="0"/>
              </a:rPr>
              <a:t>onesto e trasparente</a:t>
            </a:r>
            <a:r>
              <a:rPr lang="it-IT" sz="2800" dirty="0">
                <a:solidFill>
                  <a:srgbClr val="0070C0"/>
                </a:solidFill>
                <a:ea typeface="Times New Roman" panose="02020603050405020304" pitchFamily="18" charset="0"/>
                <a:cs typeface="Times New Roman" panose="02020603050405020304" pitchFamily="18" charset="0"/>
              </a:rPr>
              <a:t>, </a:t>
            </a:r>
            <a:r>
              <a:rPr lang="it-IT" sz="2800" b="1" dirty="0">
                <a:solidFill>
                  <a:srgbClr val="0070C0"/>
                </a:solidFill>
                <a:ea typeface="Times New Roman" panose="02020603050405020304" pitchFamily="18" charset="0"/>
                <a:cs typeface="Times New Roman" panose="02020603050405020304" pitchFamily="18" charset="0"/>
              </a:rPr>
              <a:t>inclusivo</a:t>
            </a:r>
            <a:r>
              <a:rPr lang="it-IT" sz="2800" dirty="0">
                <a:ea typeface="Times New Roman" panose="02020603050405020304" pitchFamily="18" charset="0"/>
                <a:cs typeface="Times New Roman" panose="02020603050405020304" pitchFamily="18" charset="0"/>
              </a:rPr>
              <a:t>, che </a:t>
            </a:r>
            <a:r>
              <a:rPr lang="it-IT" sz="2800" b="1" dirty="0">
                <a:solidFill>
                  <a:srgbClr val="0070C0"/>
                </a:solidFill>
                <a:ea typeface="Times New Roman" panose="02020603050405020304" pitchFamily="18" charset="0"/>
                <a:cs typeface="Times New Roman" panose="02020603050405020304" pitchFamily="18" charset="0"/>
              </a:rPr>
              <a:t>integra tutte le diverse </a:t>
            </a:r>
            <a:r>
              <a:rPr lang="it-IT" sz="2800" b="1" dirty="0" smtClean="0">
                <a:solidFill>
                  <a:srgbClr val="0070C0"/>
                </a:solidFill>
                <a:ea typeface="Times New Roman" panose="02020603050405020304" pitchFamily="18" charset="0"/>
                <a:cs typeface="Times New Roman" panose="02020603050405020304" pitchFamily="18" charset="0"/>
              </a:rPr>
              <a:t>prospettive</a:t>
            </a:r>
            <a:r>
              <a:rPr lang="it-IT" sz="2800" b="1" dirty="0" smtClean="0">
                <a:ea typeface="Times New Roman" panose="02020603050405020304" pitchFamily="18" charset="0"/>
                <a:cs typeface="Times New Roman" panose="02020603050405020304" pitchFamily="18" charset="0"/>
              </a:rPr>
              <a:t>.</a:t>
            </a:r>
            <a:endParaRPr lang="it-IT" sz="2800" dirty="0">
              <a:latin typeface="Calibri" pitchFamily="34" charset="0"/>
              <a:ea typeface="Times New Roman" pitchFamily="18" charset="0"/>
              <a:cs typeface="Times New Roman" pitchFamily="18" charset="0"/>
            </a:endParaRPr>
          </a:p>
        </p:txBody>
      </p:sp>
    </p:spTree>
    <p:extLst>
      <p:ext uri="{BB962C8B-B14F-4D97-AF65-F5344CB8AC3E}">
        <p14:creationId xmlns:p14="http://schemas.microsoft.com/office/powerpoint/2010/main" val="2516439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9554" y="1556792"/>
            <a:ext cx="5785300" cy="4198832"/>
          </a:xfrm>
          <a:prstGeom prst="rect">
            <a:avLst/>
          </a:prstGeom>
          <a:solidFill>
            <a:srgbClr val="FFFFFF">
              <a:shade val="85000"/>
            </a:srgbClr>
          </a:solidFill>
          <a:ln w="88900" cap="sq">
            <a:solidFill>
              <a:srgbClr val="FFFFFF"/>
            </a:solidFill>
            <a:miter lim="800000"/>
          </a:ln>
          <a:effectLst/>
          <a:scene3d>
            <a:camera prst="orthographicFront"/>
            <a:lightRig rig="twoPt" dir="t">
              <a:rot lat="0" lon="0" rev="7200000"/>
            </a:lightRig>
          </a:scene3d>
          <a:sp3d>
            <a:contourClr>
              <a:srgbClr val="FFFFFF"/>
            </a:contourClr>
          </a:sp3d>
        </p:spPr>
      </p:pic>
      <p:sp>
        <p:nvSpPr>
          <p:cNvPr id="7" name="Rettangolo 6"/>
          <p:cNvSpPr/>
          <p:nvPr/>
        </p:nvSpPr>
        <p:spPr>
          <a:xfrm>
            <a:off x="827584" y="1268761"/>
            <a:ext cx="2906770" cy="5262979"/>
          </a:xfrm>
          <a:prstGeom prst="rect">
            <a:avLst/>
          </a:prstGeom>
          <a:solidFill>
            <a:schemeClr val="bg1"/>
          </a:solidFill>
        </p:spPr>
        <p:txBody>
          <a:bodyPr wrap="square">
            <a:spAutoFit/>
          </a:bodyPr>
          <a:lstStyle/>
          <a:p>
            <a:pPr lvl="0" fontAlgn="base">
              <a:spcBef>
                <a:spcPct val="0"/>
              </a:spcBef>
              <a:spcAft>
                <a:spcPct val="0"/>
              </a:spcAft>
            </a:pPr>
            <a:r>
              <a:rPr lang="it-IT" sz="2400" dirty="0" smtClean="0">
                <a:solidFill>
                  <a:srgbClr val="0070C0"/>
                </a:solidFill>
                <a:latin typeface="Calibri" pitchFamily="34" charset="0"/>
                <a:ea typeface="Times New Roman" pitchFamily="18" charset="0"/>
                <a:cs typeface="Times New Roman" pitchFamily="18" charset="0"/>
              </a:rPr>
              <a:t>D</a:t>
            </a:r>
            <a:r>
              <a:rPr lang="it-IT" sz="2400" dirty="0" smtClean="0">
                <a:latin typeface="Calibri" pitchFamily="34" charset="0"/>
                <a:ea typeface="Times New Roman" pitchFamily="18" charset="0"/>
                <a:cs typeface="Times New Roman" pitchFamily="18" charset="0"/>
              </a:rPr>
              <a:t>edicare </a:t>
            </a:r>
            <a:r>
              <a:rPr lang="it-IT" sz="2400" dirty="0">
                <a:latin typeface="Calibri" pitchFamily="34" charset="0"/>
                <a:ea typeface="Times New Roman" pitchFamily="18" charset="0"/>
                <a:cs typeface="Times New Roman" pitchFamily="18" charset="0"/>
              </a:rPr>
              <a:t>un po’ di tempo per </a:t>
            </a:r>
            <a:r>
              <a:rPr lang="it-IT" sz="2400" dirty="0">
                <a:solidFill>
                  <a:srgbClr val="0070C0"/>
                </a:solidFill>
                <a:latin typeface="Calibri" pitchFamily="34" charset="0"/>
                <a:ea typeface="Times New Roman" pitchFamily="18" charset="0"/>
                <a:cs typeface="Times New Roman" pitchFamily="18" charset="0"/>
              </a:rPr>
              <a:t>recuperare la serena armonia con il creato</a:t>
            </a:r>
            <a:r>
              <a:rPr lang="it-IT" sz="2400" dirty="0">
                <a:latin typeface="Calibri" pitchFamily="34" charset="0"/>
                <a:ea typeface="Times New Roman" pitchFamily="18" charset="0"/>
                <a:cs typeface="Times New Roman" pitchFamily="18" charset="0"/>
              </a:rPr>
              <a:t>, per </a:t>
            </a:r>
            <a:r>
              <a:rPr lang="it-IT" sz="2400" dirty="0">
                <a:solidFill>
                  <a:srgbClr val="0070C0"/>
                </a:solidFill>
                <a:latin typeface="Calibri" pitchFamily="34" charset="0"/>
                <a:ea typeface="Times New Roman" pitchFamily="18" charset="0"/>
                <a:cs typeface="Times New Roman" pitchFamily="18" charset="0"/>
              </a:rPr>
              <a:t>riflettere sul nostro stile di vita </a:t>
            </a:r>
            <a:r>
              <a:rPr lang="it-IT" sz="2400" dirty="0">
                <a:latin typeface="Calibri" pitchFamily="34" charset="0"/>
                <a:ea typeface="Times New Roman" pitchFamily="18" charset="0"/>
                <a:cs typeface="Times New Roman" pitchFamily="18" charset="0"/>
              </a:rPr>
              <a:t>e i nostri ideali, per </a:t>
            </a:r>
            <a:r>
              <a:rPr lang="it-IT" sz="2400" dirty="0">
                <a:solidFill>
                  <a:srgbClr val="0070C0"/>
                </a:solidFill>
                <a:latin typeface="Calibri" pitchFamily="34" charset="0"/>
                <a:ea typeface="Times New Roman" pitchFamily="18" charset="0"/>
                <a:cs typeface="Times New Roman" pitchFamily="18" charset="0"/>
              </a:rPr>
              <a:t>contemplare il Creatore</a:t>
            </a:r>
            <a:r>
              <a:rPr lang="it-IT" sz="2400" dirty="0">
                <a:latin typeface="Calibri" pitchFamily="34" charset="0"/>
                <a:ea typeface="Times New Roman" pitchFamily="18" charset="0"/>
                <a:cs typeface="Times New Roman" pitchFamily="18" charset="0"/>
              </a:rPr>
              <a:t>, che vive tra di noi e in ciò che ci circonda» (226</a:t>
            </a:r>
            <a:r>
              <a:rPr lang="it-IT" sz="2400" dirty="0" smtClean="0">
                <a:latin typeface="Calibri" pitchFamily="34" charset="0"/>
                <a:ea typeface="Times New Roman" pitchFamily="18" charset="0"/>
                <a:cs typeface="Times New Roman" pitchFamily="18" charset="0"/>
              </a:rPr>
              <a:t>) </a:t>
            </a:r>
            <a:r>
              <a:rPr lang="it-IT" sz="2400" dirty="0">
                <a:latin typeface="Calibri" pitchFamily="34" charset="0"/>
                <a:ea typeface="Times New Roman" pitchFamily="18" charset="0"/>
                <a:cs typeface="Times New Roman" pitchFamily="18" charset="0"/>
              </a:rPr>
              <a:t>e «tornare a </a:t>
            </a:r>
            <a:r>
              <a:rPr lang="it-IT" sz="2400" dirty="0">
                <a:solidFill>
                  <a:srgbClr val="0070C0"/>
                </a:solidFill>
                <a:latin typeface="Calibri" pitchFamily="34" charset="0"/>
                <a:ea typeface="Times New Roman" pitchFamily="18" charset="0"/>
                <a:cs typeface="Times New Roman" pitchFamily="18" charset="0"/>
              </a:rPr>
              <a:t>riconoscere i diritti degli altri</a:t>
            </a:r>
            <a:r>
              <a:rPr lang="it-IT" sz="2400" dirty="0">
                <a:latin typeface="Calibri" pitchFamily="34" charset="0"/>
                <a:ea typeface="Times New Roman" pitchFamily="18" charset="0"/>
                <a:cs typeface="Times New Roman" pitchFamily="18" charset="0"/>
              </a:rPr>
              <a:t>» (237)</a:t>
            </a:r>
            <a:r>
              <a:rPr lang="it-IT" sz="2200" dirty="0">
                <a:latin typeface="Calibri" pitchFamily="34" charset="0"/>
                <a:ea typeface="Times New Roman" pitchFamily="18" charset="0"/>
                <a:cs typeface="Times New Roman" pitchFamily="18" charset="0"/>
              </a:rPr>
              <a:t> </a:t>
            </a:r>
          </a:p>
        </p:txBody>
      </p:sp>
      <p:sp>
        <p:nvSpPr>
          <p:cNvPr id="8" name="Rettangolo 7"/>
          <p:cNvSpPr/>
          <p:nvPr/>
        </p:nvSpPr>
        <p:spPr>
          <a:xfrm>
            <a:off x="1043608" y="188640"/>
            <a:ext cx="7776864" cy="707886"/>
          </a:xfrm>
          <a:prstGeom prst="rect">
            <a:avLst/>
          </a:prstGeom>
          <a:solidFill>
            <a:schemeClr val="bg1">
              <a:alpha val="38000"/>
            </a:schemeClr>
          </a:solidFill>
        </p:spPr>
        <p:txBody>
          <a:bodyPr wrap="square">
            <a:spAutoFit/>
          </a:bodyPr>
          <a:lstStyle/>
          <a:p>
            <a:pPr lvl="0" algn="ctr" fontAlgn="base">
              <a:spcBef>
                <a:spcPct val="0"/>
              </a:spcBef>
              <a:spcAft>
                <a:spcPct val="0"/>
              </a:spcAft>
            </a:pPr>
            <a:r>
              <a:rPr lang="it-IT" sz="4000" b="1" dirty="0" smtClean="0">
                <a:solidFill>
                  <a:srgbClr val="0070C0"/>
                </a:solidFill>
                <a:latin typeface="Calibri" pitchFamily="34" charset="0"/>
                <a:ea typeface="Times New Roman" pitchFamily="18" charset="0"/>
                <a:cs typeface="Times New Roman" pitchFamily="18" charset="0"/>
              </a:rPr>
              <a:t>Strumenti/2: contemplazione</a:t>
            </a:r>
            <a:endParaRPr lang="it-IT" sz="4000" dirty="0">
              <a:solidFill>
                <a:srgbClr val="0070C0"/>
              </a:solidFill>
              <a:latin typeface="Calibri" pitchFamily="34" charset="0"/>
              <a:ea typeface="Times New Roman" pitchFamily="18" charset="0"/>
              <a:cs typeface="Times New Roman" pitchFamily="18" charset="0"/>
            </a:endParaRPr>
          </a:p>
        </p:txBody>
      </p:sp>
    </p:spTree>
    <p:extLst>
      <p:ext uri="{BB962C8B-B14F-4D97-AF65-F5344CB8AC3E}">
        <p14:creationId xmlns:p14="http://schemas.microsoft.com/office/powerpoint/2010/main" val="16136924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FE11AE3E-33D3-424B-8310-CC863DCF0F95}" type="slidenum">
              <a:rPr lang="en-US" smtClean="0">
                <a:solidFill>
                  <a:prstClr val="black">
                    <a:tint val="75000"/>
                  </a:prstClr>
                </a:solidFill>
              </a:rPr>
              <a:pPr/>
              <a:t>12</a:t>
            </a:fld>
            <a:endParaRPr lang="en-US">
              <a:solidFill>
                <a:prstClr val="black">
                  <a:tint val="75000"/>
                </a:prstClr>
              </a:solidFill>
            </a:endParaRPr>
          </a:p>
        </p:txBody>
      </p:sp>
      <p:pic>
        <p:nvPicPr>
          <p:cNvPr id="1026" name="Picture 2" descr="https://www.fraternitadellatrasfigurazione.org/images/compagni-viaggio/2014/martini.jpg"/>
          <p:cNvPicPr>
            <a:picLocks noChangeAspect="1" noChangeArrowheads="1"/>
          </p:cNvPicPr>
          <p:nvPr/>
        </p:nvPicPr>
        <p:blipFill>
          <a:blip r:embed="rId2" cstate="print"/>
          <a:srcRect/>
          <a:stretch>
            <a:fillRect/>
          </a:stretch>
        </p:blipFill>
        <p:spPr bwMode="auto">
          <a:xfrm>
            <a:off x="-1980728" y="-27384"/>
            <a:ext cx="11846822" cy="706988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229600" cy="5616624"/>
          </a:xfrm>
        </p:spPr>
        <p:txBody>
          <a:bodyPr>
            <a:normAutofit lnSpcReduction="10000"/>
          </a:bodyPr>
          <a:lstStyle/>
          <a:p>
            <a:pPr marL="0" indent="0">
              <a:buNone/>
            </a:pPr>
            <a:r>
              <a:rPr lang="it-IT" dirty="0"/>
              <a:t>Gli insegnamenti della Chiesa sulle situazioni contingenti </a:t>
            </a:r>
            <a:r>
              <a:rPr lang="it-IT" dirty="0" smtClean="0"/>
              <a:t>sono soggetti </a:t>
            </a:r>
            <a:r>
              <a:rPr lang="it-IT" dirty="0"/>
              <a:t>a maggiori o nuovi sviluppi e possono essere oggetto </a:t>
            </a:r>
            <a:r>
              <a:rPr lang="it-IT" dirty="0" smtClean="0"/>
              <a:t>di discussione,</a:t>
            </a:r>
            <a:endParaRPr lang="it-IT" b="1" dirty="0" smtClean="0">
              <a:solidFill>
                <a:srgbClr val="0070C0"/>
              </a:solidFill>
            </a:endParaRPr>
          </a:p>
          <a:p>
            <a:pPr marL="0" indent="0">
              <a:buNone/>
            </a:pPr>
            <a:r>
              <a:rPr lang="it-IT" b="1" dirty="0" smtClean="0">
                <a:solidFill>
                  <a:srgbClr val="0070C0"/>
                </a:solidFill>
              </a:rPr>
              <a:t>però non </a:t>
            </a:r>
            <a:r>
              <a:rPr lang="it-IT" b="1" dirty="0">
                <a:solidFill>
                  <a:srgbClr val="0070C0"/>
                </a:solidFill>
              </a:rPr>
              <a:t>possiamo evitare di essere concreti </a:t>
            </a:r>
            <a:r>
              <a:rPr lang="it-IT" dirty="0"/>
              <a:t>– </a:t>
            </a:r>
            <a:r>
              <a:rPr lang="it-IT" dirty="0" smtClean="0"/>
              <a:t>senza pretendere </a:t>
            </a:r>
            <a:r>
              <a:rPr lang="it-IT" dirty="0"/>
              <a:t>di entrare in dettagli – perché i grandi principi sociali </a:t>
            </a:r>
            <a:r>
              <a:rPr lang="it-IT" dirty="0" smtClean="0"/>
              <a:t>non rimangano </a:t>
            </a:r>
            <a:r>
              <a:rPr lang="it-IT" dirty="0"/>
              <a:t>mere indicazioni generali che non interpellano nessuno</a:t>
            </a:r>
            <a:r>
              <a:rPr lang="it-IT" dirty="0" smtClean="0"/>
              <a:t>. </a:t>
            </a:r>
          </a:p>
          <a:p>
            <a:pPr marL="0" indent="0">
              <a:buNone/>
            </a:pPr>
            <a:r>
              <a:rPr lang="it-IT" dirty="0" smtClean="0"/>
              <a:t>Bisogna </a:t>
            </a:r>
            <a:r>
              <a:rPr lang="it-IT" b="1" dirty="0">
                <a:solidFill>
                  <a:srgbClr val="0070C0"/>
                </a:solidFill>
              </a:rPr>
              <a:t>ricavarne le conseguenze pratiche perché «possano con </a:t>
            </a:r>
            <a:r>
              <a:rPr lang="it-IT" b="1" dirty="0" smtClean="0">
                <a:solidFill>
                  <a:srgbClr val="0070C0"/>
                </a:solidFill>
              </a:rPr>
              <a:t>efficacia incidere </a:t>
            </a:r>
            <a:r>
              <a:rPr lang="it-IT" b="1" dirty="0">
                <a:solidFill>
                  <a:srgbClr val="0070C0"/>
                </a:solidFill>
              </a:rPr>
              <a:t>anche nelle complesse situazioni odierne</a:t>
            </a:r>
            <a:r>
              <a:rPr lang="it-IT" dirty="0" smtClean="0"/>
              <a:t>».</a:t>
            </a:r>
            <a:r>
              <a:rPr lang="it-IT" dirty="0"/>
              <a:t> </a:t>
            </a:r>
            <a:r>
              <a:rPr lang="it-IT" dirty="0" smtClean="0"/>
              <a:t>(EG 182)</a:t>
            </a:r>
          </a:p>
        </p:txBody>
      </p:sp>
    </p:spTree>
    <p:extLst>
      <p:ext uri="{BB962C8B-B14F-4D97-AF65-F5344CB8AC3E}">
        <p14:creationId xmlns:p14="http://schemas.microsoft.com/office/powerpoint/2010/main" val="1568619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0070C0"/>
                </a:solidFill>
              </a:rPr>
              <a:t>Ambiti su cui riflettere </a:t>
            </a:r>
            <a:endParaRPr lang="it-IT" b="1" dirty="0">
              <a:solidFill>
                <a:srgbClr val="0070C0"/>
              </a:solidFill>
            </a:endParaRPr>
          </a:p>
        </p:txBody>
      </p:sp>
      <p:sp>
        <p:nvSpPr>
          <p:cNvPr id="3" name="Segnaposto contenuto 2"/>
          <p:cNvSpPr>
            <a:spLocks noGrp="1"/>
          </p:cNvSpPr>
          <p:nvPr>
            <p:ph idx="1"/>
          </p:nvPr>
        </p:nvSpPr>
        <p:spPr/>
        <p:txBody>
          <a:bodyPr/>
          <a:lstStyle/>
          <a:p>
            <a:r>
              <a:rPr lang="it-IT" sz="4000" dirty="0" smtClean="0"/>
              <a:t>Corruzione</a:t>
            </a:r>
          </a:p>
          <a:p>
            <a:r>
              <a:rPr lang="it-IT" sz="4000" dirty="0" smtClean="0"/>
              <a:t>Immigrazione e integrazione</a:t>
            </a:r>
          </a:p>
          <a:p>
            <a:r>
              <a:rPr lang="it-IT" sz="4000" dirty="0" smtClean="0"/>
              <a:t>Lavoro</a:t>
            </a:r>
          </a:p>
          <a:p>
            <a:r>
              <a:rPr lang="it-IT" sz="4000" dirty="0" smtClean="0"/>
              <a:t>Consumo del suolo</a:t>
            </a:r>
          </a:p>
          <a:p>
            <a:r>
              <a:rPr lang="it-IT" sz="4000" dirty="0" smtClean="0"/>
              <a:t>Rendicontazione «sostenibile» (ESG)</a:t>
            </a:r>
          </a:p>
          <a:p>
            <a:r>
              <a:rPr lang="it-IT" sz="4000" dirty="0" smtClean="0"/>
              <a:t>…</a:t>
            </a:r>
          </a:p>
          <a:p>
            <a:endParaRPr lang="it-IT" dirty="0" smtClean="0"/>
          </a:p>
          <a:p>
            <a:endParaRPr lang="it-IT" dirty="0"/>
          </a:p>
        </p:txBody>
      </p:sp>
      <p:sp>
        <p:nvSpPr>
          <p:cNvPr id="4" name="Segnaposto numero diapositiva 3"/>
          <p:cNvSpPr>
            <a:spLocks noGrp="1"/>
          </p:cNvSpPr>
          <p:nvPr>
            <p:ph type="sldNum" sz="quarter" idx="12"/>
          </p:nvPr>
        </p:nvSpPr>
        <p:spPr/>
        <p:txBody>
          <a:bodyPr/>
          <a:lstStyle/>
          <a:p>
            <a:fld id="{FE11AE3E-33D3-424B-8310-CC863DCF0F95}"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3452539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FE11AE3E-33D3-424B-8310-CC863DCF0F95}" type="slidenum">
              <a:rPr lang="en-US" smtClean="0"/>
              <a:pPr/>
              <a:t>15</a:t>
            </a:fld>
            <a:endParaRPr lang="en-US"/>
          </a:p>
        </p:txBody>
      </p:sp>
      <p:sp>
        <p:nvSpPr>
          <p:cNvPr id="3" name="Rettangolo 2"/>
          <p:cNvSpPr/>
          <p:nvPr/>
        </p:nvSpPr>
        <p:spPr>
          <a:xfrm>
            <a:off x="251520" y="1032752"/>
            <a:ext cx="8712968" cy="5636608"/>
          </a:xfrm>
          <a:prstGeom prst="rect">
            <a:avLst/>
          </a:prstGeom>
        </p:spPr>
        <p:txBody>
          <a:bodyPr wrap="square">
            <a:spAutoFit/>
          </a:bodyPr>
          <a:lstStyle/>
          <a:p>
            <a:pPr>
              <a:lnSpc>
                <a:spcPts val="2400"/>
              </a:lnSpc>
            </a:pPr>
            <a:r>
              <a:rPr lang="it-IT" sz="2400" dirty="0" smtClean="0"/>
              <a:t>«Se non abbiamo </a:t>
            </a:r>
            <a:r>
              <a:rPr lang="it-IT" sz="2400" b="1" dirty="0" smtClean="0">
                <a:solidFill>
                  <a:schemeClr val="accent1"/>
                </a:solidFill>
              </a:rPr>
              <a:t>ristrettezze di vedute</a:t>
            </a:r>
            <a:r>
              <a:rPr lang="it-IT" sz="2400" dirty="0" smtClean="0"/>
              <a:t>, possiamo scoprire che la diversificazione di una produzione più innovativa e con minore impatto ambientale, può essere molto redditizia. Si tratta di aprire la strada a opportunità differenti, che non implicano di fermare la creatività umana e il suo sogno di progresso, ma piuttosto di incanalare tale energia in modo nuovo. […] La diversificazione produttiva offre </a:t>
            </a:r>
            <a:r>
              <a:rPr lang="it-IT" sz="2400" b="1" dirty="0" smtClean="0">
                <a:solidFill>
                  <a:schemeClr val="accent1"/>
                </a:solidFill>
              </a:rPr>
              <a:t>larghissime possibilità all’intelligenza umana per creare e innovare, mentre protegge l’ambiente e crea più opportunità di lavoro</a:t>
            </a:r>
            <a:r>
              <a:rPr lang="it-IT" sz="2400" dirty="0" smtClean="0"/>
              <a:t>. </a:t>
            </a:r>
          </a:p>
          <a:p>
            <a:pPr>
              <a:lnSpc>
                <a:spcPts val="2400"/>
              </a:lnSpc>
            </a:pPr>
            <a:endParaRPr lang="it-IT" sz="2400" dirty="0" smtClean="0"/>
          </a:p>
          <a:p>
            <a:pPr>
              <a:lnSpc>
                <a:spcPts val="2400"/>
              </a:lnSpc>
            </a:pPr>
            <a:r>
              <a:rPr lang="it-IT" sz="2400" dirty="0" smtClean="0"/>
              <a:t>Questa sarebbe una creatività capace di far fiorire nuovamente la nobiltà dell’essere umano, perché è più dignitoso usare l’intelligenza, con audacia e responsabilità, per trovare forme di </a:t>
            </a:r>
            <a:r>
              <a:rPr lang="it-IT" sz="2400" b="1" dirty="0" smtClean="0">
                <a:solidFill>
                  <a:schemeClr val="accent1"/>
                </a:solidFill>
              </a:rPr>
              <a:t>sviluppo sostenibile ed equo</a:t>
            </a:r>
            <a:r>
              <a:rPr lang="it-IT" sz="2400" dirty="0" smtClean="0"/>
              <a:t>, </a:t>
            </a:r>
            <a:r>
              <a:rPr lang="it-IT" sz="2400" b="1" dirty="0" smtClean="0">
                <a:solidFill>
                  <a:srgbClr val="0070C0"/>
                </a:solidFill>
              </a:rPr>
              <a:t>nel quadro di una concezione più ampia della qualità della vita</a:t>
            </a:r>
            <a:r>
              <a:rPr lang="it-IT" sz="2400" dirty="0" smtClean="0"/>
              <a:t>. Viceversa, è meno dignitoso e creativo e più superficiale insistere nel creare forme di saccheggio della natura solo per offrire nuove possibilità di consumo e di rendita immediata» </a:t>
            </a:r>
            <a:br>
              <a:rPr lang="it-IT" sz="2400" dirty="0" smtClean="0"/>
            </a:br>
            <a:r>
              <a:rPr lang="it-IT" sz="2400" dirty="0" smtClean="0"/>
              <a:t>(LS, </a:t>
            </a:r>
            <a:r>
              <a:rPr lang="it-IT" sz="2400" dirty="0" err="1" smtClean="0"/>
              <a:t>nn</a:t>
            </a:r>
            <a:r>
              <a:rPr lang="it-IT" sz="2400" dirty="0" smtClean="0"/>
              <a:t>. 191-192).</a:t>
            </a:r>
            <a:endParaRPr lang="it-IT" sz="2400" dirty="0"/>
          </a:p>
        </p:txBody>
      </p:sp>
      <p:sp>
        <p:nvSpPr>
          <p:cNvPr id="4" name="Rettangolo 3"/>
          <p:cNvSpPr/>
          <p:nvPr/>
        </p:nvSpPr>
        <p:spPr>
          <a:xfrm>
            <a:off x="251520" y="260648"/>
            <a:ext cx="8424936" cy="707886"/>
          </a:xfrm>
          <a:prstGeom prst="rect">
            <a:avLst/>
          </a:prstGeom>
          <a:solidFill>
            <a:schemeClr val="bg1">
              <a:alpha val="38000"/>
            </a:schemeClr>
          </a:solidFill>
        </p:spPr>
        <p:txBody>
          <a:bodyPr wrap="square">
            <a:spAutoFit/>
          </a:bodyPr>
          <a:lstStyle/>
          <a:p>
            <a:pPr lvl="0" algn="ctr" fontAlgn="base">
              <a:spcBef>
                <a:spcPct val="0"/>
              </a:spcBef>
              <a:spcAft>
                <a:spcPct val="0"/>
              </a:spcAft>
            </a:pPr>
            <a:r>
              <a:rPr lang="it-IT" sz="4000" b="1" dirty="0" smtClean="0">
                <a:solidFill>
                  <a:srgbClr val="0070C0"/>
                </a:solidFill>
                <a:latin typeface="Calibri" pitchFamily="34" charset="0"/>
                <a:ea typeface="Times New Roman" pitchFamily="18" charset="0"/>
                <a:cs typeface="Times New Roman" pitchFamily="18" charset="0"/>
              </a:rPr>
              <a:t>Una prospettiva di fiducia</a:t>
            </a:r>
            <a:endParaRPr lang="it-IT" sz="3200" b="1" dirty="0">
              <a:solidFill>
                <a:srgbClr val="0070C0"/>
              </a:solidFill>
              <a:latin typeface="Calibri" pitchFamily="34" charset="0"/>
              <a:ea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FE11AE3E-33D3-424B-8310-CC863DCF0F95}" type="slidenum">
              <a:rPr lang="en-US" smtClean="0">
                <a:solidFill>
                  <a:prstClr val="black">
                    <a:tint val="75000"/>
                  </a:prstClr>
                </a:solidFill>
              </a:rPr>
              <a:pPr/>
              <a:t>2</a:t>
            </a:fld>
            <a:endParaRPr lang="en-US">
              <a:solidFill>
                <a:prstClr val="black">
                  <a:tint val="75000"/>
                </a:prstClr>
              </a:solidFill>
            </a:endParaRPr>
          </a:p>
        </p:txBody>
      </p:sp>
      <p:sp>
        <p:nvSpPr>
          <p:cNvPr id="5" name="Rettangolo 4"/>
          <p:cNvSpPr/>
          <p:nvPr/>
        </p:nvSpPr>
        <p:spPr>
          <a:xfrm>
            <a:off x="131000" y="116632"/>
            <a:ext cx="2352768" cy="707886"/>
          </a:xfrm>
          <a:prstGeom prst="rect">
            <a:avLst/>
          </a:prstGeom>
        </p:spPr>
        <p:txBody>
          <a:bodyPr wrap="square">
            <a:spAutoFit/>
          </a:bodyPr>
          <a:lstStyle/>
          <a:p>
            <a:r>
              <a:rPr lang="it-IT" sz="4000" b="1" dirty="0" smtClean="0">
                <a:solidFill>
                  <a:srgbClr val="0070C0"/>
                </a:solidFill>
              </a:rPr>
              <a:t>L’appello</a:t>
            </a:r>
            <a:endParaRPr lang="it-IT" sz="4000" dirty="0">
              <a:solidFill>
                <a:srgbClr val="0070C0"/>
              </a:solidFill>
            </a:endParaRPr>
          </a:p>
        </p:txBody>
      </p:sp>
      <p:sp>
        <p:nvSpPr>
          <p:cNvPr id="6" name="Rettangolo 5"/>
          <p:cNvSpPr/>
          <p:nvPr/>
        </p:nvSpPr>
        <p:spPr>
          <a:xfrm>
            <a:off x="2411760" y="548680"/>
            <a:ext cx="6480720" cy="2379690"/>
          </a:xfrm>
          <a:prstGeom prst="rect">
            <a:avLst/>
          </a:prstGeom>
        </p:spPr>
        <p:txBody>
          <a:bodyPr wrap="square">
            <a:spAutoFit/>
          </a:bodyPr>
          <a:lstStyle/>
          <a:p>
            <a:pPr>
              <a:lnSpc>
                <a:spcPts val="2900"/>
              </a:lnSpc>
            </a:pPr>
            <a:r>
              <a:rPr lang="it-IT" sz="5400" dirty="0" smtClean="0">
                <a:solidFill>
                  <a:srgbClr val="0070C0"/>
                </a:solidFill>
              </a:rPr>
              <a:t>«</a:t>
            </a:r>
            <a:r>
              <a:rPr lang="it-IT" sz="2800" dirty="0" smtClean="0"/>
              <a:t>La sfida urgente di proteggere la nostra casa comune comprende la preoccupazione di </a:t>
            </a:r>
            <a:r>
              <a:rPr lang="it-IT" sz="2800" dirty="0" smtClean="0">
                <a:solidFill>
                  <a:srgbClr val="0070C0"/>
                </a:solidFill>
              </a:rPr>
              <a:t>unire tutta la famiglia umana </a:t>
            </a:r>
            <a:r>
              <a:rPr lang="it-IT" sz="2800" dirty="0" smtClean="0"/>
              <a:t>nella ricerca di uno </a:t>
            </a:r>
            <a:r>
              <a:rPr lang="it-IT" sz="2800" b="1" dirty="0" smtClean="0">
                <a:solidFill>
                  <a:srgbClr val="0070C0"/>
                </a:solidFill>
              </a:rPr>
              <a:t>sviluppo sostenibile e integrale</a:t>
            </a:r>
            <a:r>
              <a:rPr lang="it-IT" sz="2800" dirty="0" smtClean="0"/>
              <a:t>, poiché sappiamo che le cose possono cambiare</a:t>
            </a:r>
            <a:r>
              <a:rPr lang="it-IT" sz="4400" dirty="0" smtClean="0">
                <a:solidFill>
                  <a:srgbClr val="0070C0"/>
                </a:solidFill>
              </a:rPr>
              <a:t>»</a:t>
            </a:r>
            <a:r>
              <a:rPr lang="it-IT" sz="2000" dirty="0" smtClean="0">
                <a:solidFill>
                  <a:srgbClr val="0070C0"/>
                </a:solidFill>
              </a:rPr>
              <a:t> LS </a:t>
            </a:r>
            <a:endParaRPr lang="it-IT" sz="2800" dirty="0">
              <a:solidFill>
                <a:srgbClr val="0070C0"/>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46512" y="3740993"/>
            <a:ext cx="5334000" cy="3000375"/>
          </a:xfrm>
          <a:prstGeom prst="rect">
            <a:avLst/>
          </a:prstGeom>
        </p:spPr>
      </p:pic>
      <p:sp>
        <p:nvSpPr>
          <p:cNvPr id="3" name="Fumetto 3 2"/>
          <p:cNvSpPr/>
          <p:nvPr/>
        </p:nvSpPr>
        <p:spPr>
          <a:xfrm flipH="1">
            <a:off x="1763688" y="-27384"/>
            <a:ext cx="7362847" cy="3456384"/>
          </a:xfrm>
          <a:prstGeom prst="wedgeEllipseCallout">
            <a:avLst>
              <a:gd name="adj1" fmla="val -12422"/>
              <a:gd name="adj2" fmla="val 6094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251520" y="3501008"/>
            <a:ext cx="3168352" cy="3046988"/>
          </a:xfrm>
          <a:prstGeom prst="rect">
            <a:avLst/>
          </a:prstGeom>
        </p:spPr>
        <p:txBody>
          <a:bodyPr wrap="square">
            <a:spAutoFit/>
          </a:bodyPr>
          <a:lstStyle/>
          <a:p>
            <a:r>
              <a:rPr lang="it-IT" sz="2400" dirty="0" smtClean="0"/>
              <a:t>Cioè </a:t>
            </a:r>
            <a:r>
              <a:rPr lang="it-IT" dirty="0" smtClean="0"/>
              <a:t>“</a:t>
            </a:r>
            <a:r>
              <a:rPr lang="it-IT" sz="2400" b="1" dirty="0" smtClean="0"/>
              <a:t>lo sviluppo della convivenza sociale </a:t>
            </a:r>
            <a:r>
              <a:rPr lang="it-IT" sz="2400" b="1" dirty="0" smtClean="0">
                <a:solidFill>
                  <a:srgbClr val="0070C0"/>
                </a:solidFill>
              </a:rPr>
              <a:t>e la costruzione di un popolo</a:t>
            </a:r>
            <a:r>
              <a:rPr lang="it-IT" sz="2400" b="1" dirty="0" smtClean="0"/>
              <a:t> in cui le differenze si armonizzino all’interno di un progetto comune” </a:t>
            </a:r>
            <a:r>
              <a:rPr lang="it-IT" dirty="0" smtClean="0"/>
              <a:t>(EG. 221)</a:t>
            </a:r>
            <a:endParaRPr lang="it-IT"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683568" y="908720"/>
            <a:ext cx="6264696" cy="5509200"/>
          </a:xfrm>
          <a:prstGeom prst="rect">
            <a:avLst/>
          </a:prstGeom>
        </p:spPr>
        <p:txBody>
          <a:bodyPr wrap="square">
            <a:spAutoFit/>
          </a:bodyPr>
          <a:lstStyle/>
          <a:p>
            <a:r>
              <a:rPr lang="it-IT" sz="3200" dirty="0" smtClean="0"/>
              <a:t>Come sono belle le città che superano la sfiducia malsana e </a:t>
            </a:r>
            <a:r>
              <a:rPr lang="it-IT" sz="3200" b="1" dirty="0" smtClean="0"/>
              <a:t>integrano i differenti, e che fanno di tale integrazione un nuovo fattore di sviluppo</a:t>
            </a:r>
            <a:r>
              <a:rPr lang="it-IT" sz="3200" dirty="0" smtClean="0"/>
              <a:t>! Come sono belle le città che, anche nel loro disegno architettonico, sono piene di spazi che collegano, mettono in relazione, favoriscono il riconoscimento dell’altro! </a:t>
            </a:r>
          </a:p>
          <a:p>
            <a:r>
              <a:rPr lang="it-IT" sz="3200" dirty="0" smtClean="0"/>
              <a:t>(EG 210 - LS 152)</a:t>
            </a:r>
            <a:endParaRPr lang="it-IT" sz="2800" dirty="0">
              <a:solidFill>
                <a:prstClr val="black"/>
              </a:solidFill>
            </a:endParaRPr>
          </a:p>
        </p:txBody>
      </p:sp>
      <p:sp>
        <p:nvSpPr>
          <p:cNvPr id="4" name="CasellaDiTesto 3"/>
          <p:cNvSpPr txBox="1"/>
          <p:nvPr/>
        </p:nvSpPr>
        <p:spPr>
          <a:xfrm>
            <a:off x="6948264" y="2996952"/>
            <a:ext cx="3600400" cy="4508927"/>
          </a:xfrm>
          <a:prstGeom prst="rect">
            <a:avLst/>
          </a:prstGeom>
          <a:noFill/>
        </p:spPr>
        <p:txBody>
          <a:bodyPr wrap="square" rtlCol="0">
            <a:spAutoFit/>
          </a:bodyPr>
          <a:lstStyle/>
          <a:p>
            <a:r>
              <a:rPr lang="it-IT" sz="28700" b="1" i="1" dirty="0" smtClean="0">
                <a:solidFill>
                  <a:srgbClr val="0070C0"/>
                </a:solidFill>
              </a:rPr>
              <a:t>1</a:t>
            </a:r>
            <a:endParaRPr lang="it-IT" sz="2800" b="1" i="1" dirty="0">
              <a:solidFill>
                <a:srgbClr val="0070C0"/>
              </a:solidFill>
            </a:endParaRPr>
          </a:p>
        </p:txBody>
      </p:sp>
    </p:spTree>
    <p:extLst>
      <p:ext uri="{BB962C8B-B14F-4D97-AF65-F5344CB8AC3E}">
        <p14:creationId xmlns:p14="http://schemas.microsoft.com/office/powerpoint/2010/main" val="155815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611560" y="404664"/>
            <a:ext cx="7272808" cy="5940088"/>
          </a:xfrm>
          <a:prstGeom prst="rect">
            <a:avLst/>
          </a:prstGeom>
        </p:spPr>
        <p:txBody>
          <a:bodyPr wrap="square">
            <a:spAutoFit/>
          </a:bodyPr>
          <a:lstStyle/>
          <a:p>
            <a:r>
              <a:rPr lang="it-IT" sz="3200" dirty="0" smtClean="0"/>
              <a:t>«Il </a:t>
            </a:r>
            <a:r>
              <a:rPr lang="it-IT" sz="3200" dirty="0" smtClean="0"/>
              <a:t>sindaco sta in mezzo alla gente. Non si capisce un sindaco che non stia lì, perché lui è un mediatore, </a:t>
            </a:r>
            <a:r>
              <a:rPr lang="it-IT" sz="3200" b="1" dirty="0" smtClean="0">
                <a:solidFill>
                  <a:srgbClr val="0070C0"/>
                </a:solidFill>
              </a:rPr>
              <a:t>un mediatore in mezzo ai bisogni della gente</a:t>
            </a:r>
            <a:r>
              <a:rPr lang="it-IT" sz="3200" dirty="0" smtClean="0"/>
              <a:t>. </a:t>
            </a:r>
            <a:r>
              <a:rPr lang="it-IT" sz="3200" b="1" dirty="0" smtClean="0"/>
              <a:t>E il pericolo è diventare un sindaco non mediatore, ma </a:t>
            </a:r>
            <a:r>
              <a:rPr lang="it-IT" sz="3200" b="1" dirty="0" smtClean="0">
                <a:solidFill>
                  <a:srgbClr val="0070C0"/>
                </a:solidFill>
              </a:rPr>
              <a:t>intermediario»</a:t>
            </a:r>
            <a:r>
              <a:rPr lang="it-IT" sz="3200" dirty="0" smtClean="0"/>
              <a:t>. </a:t>
            </a:r>
          </a:p>
          <a:p>
            <a:r>
              <a:rPr lang="it-IT" sz="3200" dirty="0" smtClean="0"/>
              <a:t>Il </a:t>
            </a:r>
            <a:r>
              <a:rPr lang="it-IT" sz="3200" dirty="0"/>
              <a:t>mediatore </a:t>
            </a:r>
            <a:r>
              <a:rPr lang="it-IT" sz="3200" dirty="0" smtClean="0"/>
              <a:t>«è </a:t>
            </a:r>
            <a:r>
              <a:rPr lang="it-IT" sz="3200" dirty="0"/>
              <a:t>colui che </a:t>
            </a:r>
            <a:r>
              <a:rPr lang="it-IT" sz="3200" b="1" dirty="0"/>
              <a:t>paga con la sua vita</a:t>
            </a:r>
            <a:r>
              <a:rPr lang="it-IT" sz="3200" dirty="0"/>
              <a:t> per l’unità del suo popolo, per il benessere del suo popolo, per portare avanti le diverse soluzioni dei bisogni del suo </a:t>
            </a:r>
            <a:r>
              <a:rPr lang="it-IT" sz="3200" dirty="0" smtClean="0"/>
              <a:t>popolo»</a:t>
            </a:r>
            <a:endParaRPr lang="it-IT" sz="3200" dirty="0" smtClean="0"/>
          </a:p>
          <a:p>
            <a:r>
              <a:rPr lang="it-IT" sz="2800" dirty="0" smtClean="0"/>
              <a:t>(Discorso all’ANCI - 5.04.2014)</a:t>
            </a:r>
            <a:endParaRPr lang="it-IT" sz="2800" dirty="0">
              <a:solidFill>
                <a:prstClr val="black"/>
              </a:solidFill>
            </a:endParaRPr>
          </a:p>
        </p:txBody>
      </p:sp>
      <p:sp>
        <p:nvSpPr>
          <p:cNvPr id="4" name="CasellaDiTesto 3"/>
          <p:cNvSpPr txBox="1"/>
          <p:nvPr/>
        </p:nvSpPr>
        <p:spPr>
          <a:xfrm>
            <a:off x="6948264" y="2996952"/>
            <a:ext cx="3600400" cy="4508927"/>
          </a:xfrm>
          <a:prstGeom prst="rect">
            <a:avLst/>
          </a:prstGeom>
          <a:noFill/>
        </p:spPr>
        <p:txBody>
          <a:bodyPr wrap="square" rtlCol="0">
            <a:spAutoFit/>
          </a:bodyPr>
          <a:lstStyle/>
          <a:p>
            <a:r>
              <a:rPr lang="it-IT" sz="28700" b="1" i="1" dirty="0" smtClean="0">
                <a:solidFill>
                  <a:srgbClr val="0070C0"/>
                </a:solidFill>
              </a:rPr>
              <a:t>2</a:t>
            </a:r>
            <a:endParaRPr lang="it-IT" sz="2800" b="1" i="1" dirty="0">
              <a:solidFill>
                <a:srgbClr val="0070C0"/>
              </a:solidFill>
            </a:endParaRPr>
          </a:p>
        </p:txBody>
      </p:sp>
    </p:spTree>
    <p:extLst>
      <p:ext uri="{BB962C8B-B14F-4D97-AF65-F5344CB8AC3E}">
        <p14:creationId xmlns:p14="http://schemas.microsoft.com/office/powerpoint/2010/main" val="155815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547664" y="1268790"/>
            <a:ext cx="6264696" cy="4031873"/>
          </a:xfrm>
          <a:prstGeom prst="rect">
            <a:avLst/>
          </a:prstGeom>
        </p:spPr>
        <p:txBody>
          <a:bodyPr wrap="square">
            <a:spAutoFit/>
          </a:bodyPr>
          <a:lstStyle/>
          <a:p>
            <a:r>
              <a:rPr lang="it-IT" sz="3200" dirty="0" smtClean="0">
                <a:solidFill>
                  <a:schemeClr val="accent1"/>
                </a:solidFill>
                <a:ea typeface="Times New Roman" panose="02020603050405020304" pitchFamily="18" charset="0"/>
              </a:rPr>
              <a:t>«</a:t>
            </a:r>
            <a:r>
              <a:rPr lang="it-IT" sz="3200" b="1" dirty="0" smtClean="0">
                <a:solidFill>
                  <a:srgbClr val="0070C0"/>
                </a:solidFill>
              </a:rPr>
              <a:t>L’obiettivo</a:t>
            </a:r>
            <a:r>
              <a:rPr lang="it-IT" sz="3200" b="1" dirty="0" smtClean="0">
                <a:solidFill>
                  <a:schemeClr val="accent1"/>
                </a:solidFill>
              </a:rPr>
              <a:t> </a:t>
            </a:r>
            <a:r>
              <a:rPr lang="it-IT" sz="3200" dirty="0" smtClean="0"/>
              <a:t>non è di raccogliere informazioni o saziare la nostra curiosità, ma di </a:t>
            </a:r>
            <a:r>
              <a:rPr lang="it-IT" sz="3200" b="1" dirty="0" smtClean="0"/>
              <a:t>prendere dolorosa coscienza</a:t>
            </a:r>
            <a:r>
              <a:rPr lang="it-IT" sz="3200" dirty="0" smtClean="0"/>
              <a:t>, osare </a:t>
            </a:r>
            <a:r>
              <a:rPr lang="it-IT" sz="3200" b="1" dirty="0" smtClean="0"/>
              <a:t>trasformare in sofferenza personale</a:t>
            </a:r>
            <a:r>
              <a:rPr lang="it-IT" sz="3200" dirty="0" smtClean="0"/>
              <a:t> quello che accade al mondo, e così  </a:t>
            </a:r>
            <a:r>
              <a:rPr lang="it-IT" sz="3200" b="1" dirty="0" smtClean="0">
                <a:solidFill>
                  <a:srgbClr val="0070C0"/>
                </a:solidFill>
              </a:rPr>
              <a:t>riconoscere qual è il contributo che ciascuno può portare</a:t>
            </a:r>
            <a:r>
              <a:rPr lang="it-IT" sz="3200" dirty="0" smtClean="0">
                <a:solidFill>
                  <a:schemeClr val="accent1"/>
                </a:solidFill>
              </a:rPr>
              <a:t>» </a:t>
            </a:r>
            <a:r>
              <a:rPr lang="it-IT" sz="3200" dirty="0" smtClean="0"/>
              <a:t>(LS, n. 19)</a:t>
            </a:r>
            <a:endParaRPr lang="it-IT" sz="3200" dirty="0">
              <a:solidFill>
                <a:prstClr val="black"/>
              </a:solidFill>
            </a:endParaRPr>
          </a:p>
        </p:txBody>
      </p:sp>
    </p:spTree>
    <p:extLst>
      <p:ext uri="{BB962C8B-B14F-4D97-AF65-F5344CB8AC3E}">
        <p14:creationId xmlns:p14="http://schemas.microsoft.com/office/powerpoint/2010/main" val="155815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p:cNvGrpSpPr/>
          <p:nvPr/>
        </p:nvGrpSpPr>
        <p:grpSpPr>
          <a:xfrm>
            <a:off x="-561256" y="27371"/>
            <a:ext cx="9381728" cy="6830629"/>
            <a:chOff x="-561256" y="154132"/>
            <a:chExt cx="9381728" cy="6830629"/>
          </a:xfrm>
        </p:grpSpPr>
        <p:sp>
          <p:nvSpPr>
            <p:cNvPr id="3" name="Rettangolo 2"/>
            <p:cNvSpPr/>
            <p:nvPr/>
          </p:nvSpPr>
          <p:spPr>
            <a:xfrm>
              <a:off x="395536" y="154132"/>
              <a:ext cx="7992888" cy="3046988"/>
            </a:xfrm>
            <a:prstGeom prst="rect">
              <a:avLst/>
            </a:prstGeom>
            <a:solidFill>
              <a:schemeClr val="bg1"/>
            </a:solidFill>
          </p:spPr>
          <p:txBody>
            <a:bodyPr wrap="square">
              <a:spAutoFit/>
            </a:bodyPr>
            <a:lstStyle/>
            <a:p>
              <a:r>
                <a:rPr lang="it-IT" sz="3200" b="1" dirty="0" smtClean="0">
                  <a:ea typeface="Times New Roman" panose="02020603050405020304" pitchFamily="18" charset="0"/>
                </a:rPr>
                <a:t>Il </a:t>
              </a:r>
              <a:r>
                <a:rPr lang="it-IT" sz="3200" b="1" dirty="0">
                  <a:ea typeface="Times New Roman" panose="02020603050405020304" pitchFamily="18" charset="0"/>
                </a:rPr>
                <a:t>modello non è la sfera, che non è superiore alle parti,</a:t>
              </a:r>
              <a:r>
                <a:rPr lang="it-IT" sz="3200" dirty="0">
                  <a:ea typeface="Times New Roman" panose="02020603050405020304" pitchFamily="18" charset="0"/>
                </a:rPr>
                <a:t> dove ogni punto è </a:t>
              </a:r>
              <a:r>
                <a:rPr lang="it-IT" sz="3200" dirty="0" smtClean="0">
                  <a:ea typeface="Times New Roman" panose="02020603050405020304" pitchFamily="18" charset="0"/>
                </a:rPr>
                <a:t>equidistante </a:t>
              </a:r>
              <a:r>
                <a:rPr lang="it-IT" sz="3200" dirty="0">
                  <a:ea typeface="Times New Roman" panose="02020603050405020304" pitchFamily="18" charset="0"/>
                </a:rPr>
                <a:t>dal centro e non vi sono differenze tra un punto e l’altro. </a:t>
              </a:r>
              <a:r>
                <a:rPr lang="it-IT" sz="3200" b="1" dirty="0">
                  <a:solidFill>
                    <a:srgbClr val="0070C0"/>
                  </a:solidFill>
                  <a:ea typeface="Times New Roman" panose="02020603050405020304" pitchFamily="18" charset="0"/>
                </a:rPr>
                <a:t>Il modello è il poliedro</a:t>
              </a:r>
              <a:r>
                <a:rPr lang="it-IT" sz="3200" dirty="0">
                  <a:ea typeface="Times New Roman" panose="02020603050405020304" pitchFamily="18" charset="0"/>
                </a:rPr>
                <a:t>, che riflette la confluenza di tutte le parzialità che in esso mantengono la loro originalità. </a:t>
              </a:r>
              <a:r>
                <a:rPr lang="it-IT" sz="3200" dirty="0" smtClean="0">
                  <a:ea typeface="Times New Roman" panose="02020603050405020304" pitchFamily="18" charset="0"/>
                </a:rPr>
                <a:t>(EG, n. 236)</a:t>
              </a:r>
              <a:endParaRPr lang="it-IT" sz="3200" dirty="0">
                <a:ea typeface="Times New Roman" panose="02020603050405020304" pitchFamily="18" charset="0"/>
              </a:endParaRPr>
            </a:p>
          </p:txBody>
        </p:sp>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9992" y="3186406"/>
              <a:ext cx="4320480" cy="3033651"/>
            </a:xfrm>
            <a:prstGeom prst="rect">
              <a:avLst/>
            </a:prstGeom>
          </p:spPr>
        </p:pic>
        <p:pic>
          <p:nvPicPr>
            <p:cNvPr id="5" name="Immagin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1436" y="3195721"/>
              <a:ext cx="4104457" cy="3006359"/>
            </a:xfrm>
            <a:prstGeom prst="rect">
              <a:avLst/>
            </a:prstGeom>
          </p:spPr>
        </p:pic>
        <p:sp>
          <p:nvSpPr>
            <p:cNvPr id="7" name="Titolo 1"/>
            <p:cNvSpPr txBox="1">
              <a:spLocks/>
            </p:cNvSpPr>
            <p:nvPr/>
          </p:nvSpPr>
          <p:spPr>
            <a:xfrm>
              <a:off x="-561256" y="6075040"/>
              <a:ext cx="8229600" cy="909721"/>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0" i="0" u="none" strike="noStrike" kern="1200" cap="none" spc="0" normalizeH="0" baseline="0" noProof="0" dirty="0" smtClean="0">
                  <a:ln>
                    <a:noFill/>
                  </a:ln>
                  <a:effectLst/>
                  <a:uLnTx/>
                  <a:uFillTx/>
                  <a:latin typeface="+mj-lt"/>
                  <a:ea typeface="+mj-ea"/>
                  <a:cs typeface="+mj-cs"/>
                </a:rPr>
                <a:t>“</a:t>
              </a:r>
              <a:r>
                <a:rPr kumimoji="0" lang="it-IT" sz="4400" b="0" i="1" u="none" strike="noStrike" kern="1200" cap="none" spc="0" normalizeH="0" baseline="0" noProof="0" dirty="0" smtClean="0">
                  <a:ln>
                    <a:noFill/>
                  </a:ln>
                  <a:effectLst/>
                  <a:uLnTx/>
                  <a:uFillTx/>
                  <a:latin typeface="+mj-lt"/>
                  <a:ea typeface="+mj-ea"/>
                  <a:cs typeface="+mj-cs"/>
                </a:rPr>
                <a:t>Il tutto è superiore alla parte</a:t>
              </a:r>
              <a:endParaRPr kumimoji="0" lang="it-IT" sz="2200" b="0" i="0" u="none" strike="noStrike" kern="1200" cap="none" spc="0" normalizeH="0" baseline="0" noProof="0" dirty="0">
                <a:ln>
                  <a:noFill/>
                </a:ln>
                <a:effectLst/>
                <a:uLnTx/>
                <a:uFillTx/>
                <a:latin typeface="+mj-lt"/>
                <a:ea typeface="+mj-ea"/>
                <a:cs typeface="+mj-cs"/>
              </a:endParaRPr>
            </a:p>
          </p:txBody>
        </p:sp>
      </p:grpSp>
      <p:sp>
        <p:nvSpPr>
          <p:cNvPr id="8" name="CasellaDiTesto 7"/>
          <p:cNvSpPr txBox="1"/>
          <p:nvPr/>
        </p:nvSpPr>
        <p:spPr>
          <a:xfrm>
            <a:off x="7164288" y="3212976"/>
            <a:ext cx="3600400" cy="4508927"/>
          </a:xfrm>
          <a:prstGeom prst="rect">
            <a:avLst/>
          </a:prstGeom>
          <a:noFill/>
        </p:spPr>
        <p:txBody>
          <a:bodyPr wrap="square" rtlCol="0">
            <a:spAutoFit/>
          </a:bodyPr>
          <a:lstStyle/>
          <a:p>
            <a:r>
              <a:rPr lang="it-IT" sz="28700" b="1" i="1" dirty="0" smtClean="0">
                <a:solidFill>
                  <a:srgbClr val="0070C0"/>
                </a:solidFill>
              </a:rPr>
              <a:t>3</a:t>
            </a:r>
            <a:endParaRPr lang="it-IT" sz="2800" b="1" i="1" dirty="0">
              <a:solidFill>
                <a:srgbClr val="0070C0"/>
              </a:solidFill>
            </a:endParaRPr>
          </a:p>
        </p:txBody>
      </p:sp>
    </p:spTree>
    <p:extLst>
      <p:ext uri="{BB962C8B-B14F-4D97-AF65-F5344CB8AC3E}">
        <p14:creationId xmlns:p14="http://schemas.microsoft.com/office/powerpoint/2010/main" val="3824617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899592" y="980728"/>
            <a:ext cx="7369753" cy="4406334"/>
          </a:xfrm>
          <a:prstGeom prst="rect">
            <a:avLst/>
          </a:prstGeom>
        </p:spPr>
        <p:txBody>
          <a:bodyPr wrap="square">
            <a:spAutoFit/>
          </a:bodyPr>
          <a:lstStyle/>
          <a:p>
            <a:pPr defTabSz="882857">
              <a:defRPr/>
            </a:pPr>
            <a:r>
              <a:rPr lang="it-IT" sz="3504" b="1" dirty="0" smtClean="0">
                <a:solidFill>
                  <a:prstClr val="black"/>
                </a:solidFill>
                <a:latin typeface="Calibri"/>
                <a:ea typeface="Times New Roman" panose="02020603050405020304" pitchFamily="18" charset="0"/>
              </a:rPr>
              <a:t>Sia </a:t>
            </a:r>
            <a:r>
              <a:rPr lang="it-IT" sz="3504" b="1" dirty="0">
                <a:solidFill>
                  <a:prstClr val="black"/>
                </a:solidFill>
                <a:latin typeface="Calibri"/>
                <a:ea typeface="Times New Roman" panose="02020603050405020304" pitchFamily="18" charset="0"/>
              </a:rPr>
              <a:t>l’azione pastorale sia l’azione politica cercano di </a:t>
            </a:r>
            <a:r>
              <a:rPr lang="it-IT" sz="3504" b="1" dirty="0">
                <a:solidFill>
                  <a:srgbClr val="0070C0"/>
                </a:solidFill>
                <a:latin typeface="Calibri"/>
                <a:ea typeface="Times New Roman" panose="02020603050405020304" pitchFamily="18" charset="0"/>
              </a:rPr>
              <a:t>raccogliere</a:t>
            </a:r>
            <a:r>
              <a:rPr lang="it-IT" sz="3504" b="1" dirty="0">
                <a:solidFill>
                  <a:prstClr val="black"/>
                </a:solidFill>
                <a:latin typeface="Calibri"/>
                <a:ea typeface="Times New Roman" panose="02020603050405020304" pitchFamily="18" charset="0"/>
              </a:rPr>
              <a:t> in tale poliedro </a:t>
            </a:r>
            <a:r>
              <a:rPr lang="it-IT" sz="3504" b="1" dirty="0">
                <a:solidFill>
                  <a:srgbClr val="0070C0"/>
                </a:solidFill>
                <a:latin typeface="Calibri"/>
                <a:ea typeface="Times New Roman" panose="02020603050405020304" pitchFamily="18" charset="0"/>
              </a:rPr>
              <a:t>il meglio di ciascuno</a:t>
            </a:r>
            <a:r>
              <a:rPr lang="it-IT" sz="3504" b="1" dirty="0">
                <a:solidFill>
                  <a:prstClr val="black"/>
                </a:solidFill>
                <a:latin typeface="Calibri"/>
                <a:ea typeface="Times New Roman" panose="02020603050405020304" pitchFamily="18" charset="0"/>
              </a:rPr>
              <a:t>. </a:t>
            </a:r>
          </a:p>
          <a:p>
            <a:pPr defTabSz="882857">
              <a:defRPr/>
            </a:pPr>
            <a:endParaRPr lang="it-IT" sz="3504" b="1" dirty="0">
              <a:solidFill>
                <a:prstClr val="black"/>
              </a:solidFill>
              <a:latin typeface="Calibri"/>
              <a:ea typeface="Times New Roman" panose="02020603050405020304" pitchFamily="18" charset="0"/>
            </a:endParaRPr>
          </a:p>
          <a:p>
            <a:pPr defTabSz="882857">
              <a:defRPr/>
            </a:pPr>
            <a:r>
              <a:rPr lang="it-IT" sz="3504" b="1" dirty="0">
                <a:solidFill>
                  <a:srgbClr val="0070C0"/>
                </a:solidFill>
                <a:latin typeface="Calibri"/>
                <a:ea typeface="Times New Roman" panose="02020603050405020304" pitchFamily="18" charset="0"/>
              </a:rPr>
              <a:t>Lì sono inseriti i poveri, </a:t>
            </a:r>
          </a:p>
          <a:p>
            <a:pPr defTabSz="882857">
              <a:defRPr/>
            </a:pPr>
            <a:r>
              <a:rPr lang="it-IT" sz="3504" b="1" dirty="0">
                <a:solidFill>
                  <a:prstClr val="black"/>
                </a:solidFill>
                <a:latin typeface="Calibri"/>
                <a:ea typeface="Times New Roman" panose="02020603050405020304" pitchFamily="18" charset="0"/>
              </a:rPr>
              <a:t>con la loro cultura, </a:t>
            </a:r>
            <a:br>
              <a:rPr lang="it-IT" sz="3504" b="1" dirty="0">
                <a:solidFill>
                  <a:prstClr val="black"/>
                </a:solidFill>
                <a:latin typeface="Calibri"/>
                <a:ea typeface="Times New Roman" panose="02020603050405020304" pitchFamily="18" charset="0"/>
              </a:rPr>
            </a:br>
            <a:r>
              <a:rPr lang="it-IT" sz="3504" b="1" dirty="0">
                <a:solidFill>
                  <a:prstClr val="black"/>
                </a:solidFill>
                <a:latin typeface="Calibri"/>
                <a:ea typeface="Times New Roman" panose="02020603050405020304" pitchFamily="18" charset="0"/>
              </a:rPr>
              <a:t>i loro progetti e le loro proprie potenzialità</a:t>
            </a:r>
            <a:r>
              <a:rPr lang="it-IT" sz="3504" b="1" dirty="0" smtClean="0">
                <a:solidFill>
                  <a:prstClr val="black"/>
                </a:solidFill>
                <a:latin typeface="Calibri"/>
                <a:ea typeface="Times New Roman" panose="02020603050405020304" pitchFamily="18" charset="0"/>
              </a:rPr>
              <a:t>.</a:t>
            </a:r>
            <a:endParaRPr lang="it-IT" sz="3504" dirty="0">
              <a:solidFill>
                <a:prstClr val="black"/>
              </a:solidFill>
              <a:latin typeface="Calibri"/>
              <a:ea typeface="Times New Roman" panose="02020603050405020304" pitchFamily="18" charset="0"/>
            </a:endParaRPr>
          </a:p>
        </p:txBody>
      </p:sp>
    </p:spTree>
    <p:extLst>
      <p:ext uri="{BB962C8B-B14F-4D97-AF65-F5344CB8AC3E}">
        <p14:creationId xmlns:p14="http://schemas.microsoft.com/office/powerpoint/2010/main" val="2721746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FE11AE3E-33D3-424B-8310-CC863DCF0F95}" type="slidenum">
              <a:rPr lang="en-US" smtClean="0">
                <a:solidFill>
                  <a:prstClr val="black">
                    <a:tint val="75000"/>
                  </a:prstClr>
                </a:solidFill>
              </a:rPr>
              <a:pPr/>
              <a:t>8</a:t>
            </a:fld>
            <a:endParaRPr lang="en-US">
              <a:solidFill>
                <a:prstClr val="black">
                  <a:tint val="75000"/>
                </a:prstClr>
              </a:solidFill>
            </a:endParaRPr>
          </a:p>
        </p:txBody>
      </p:sp>
      <p:sp>
        <p:nvSpPr>
          <p:cNvPr id="5" name="Rettangolo 4"/>
          <p:cNvSpPr/>
          <p:nvPr/>
        </p:nvSpPr>
        <p:spPr>
          <a:xfrm>
            <a:off x="323528" y="332656"/>
            <a:ext cx="5544616" cy="6001643"/>
          </a:xfrm>
          <a:prstGeom prst="rect">
            <a:avLst/>
          </a:prstGeom>
        </p:spPr>
        <p:txBody>
          <a:bodyPr wrap="square">
            <a:spAutoFit/>
          </a:bodyPr>
          <a:lstStyle/>
          <a:p>
            <a:r>
              <a:rPr lang="it-IT" sz="3200" dirty="0">
                <a:latin typeface="SF UI Display" panose="00000500000000000000" pitchFamily="2" charset="0"/>
              </a:rPr>
              <a:t>La cultura ecologica non si può ridurre a una serie di risposte urgenti e </a:t>
            </a:r>
            <a:r>
              <a:rPr lang="it-IT" sz="3200" dirty="0" smtClean="0">
                <a:latin typeface="SF UI Display" panose="00000500000000000000" pitchFamily="2" charset="0"/>
              </a:rPr>
              <a:t>parziali... </a:t>
            </a:r>
          </a:p>
          <a:p>
            <a:r>
              <a:rPr lang="it-IT" sz="3200" dirty="0" smtClean="0">
                <a:latin typeface="SF UI Display" panose="00000500000000000000" pitchFamily="2" charset="0"/>
              </a:rPr>
              <a:t>Dovrebbe essere </a:t>
            </a:r>
            <a:r>
              <a:rPr lang="it-IT" sz="3200" b="1" dirty="0" smtClean="0">
                <a:solidFill>
                  <a:schemeClr val="accent1"/>
                </a:solidFill>
                <a:latin typeface="SF UI Display" panose="00000500000000000000" pitchFamily="2" charset="0"/>
              </a:rPr>
              <a:t>uno sguardo diverso, un pensiero, una politica, un programma educativo, uno stile di vita e una spiritualità</a:t>
            </a:r>
            <a:r>
              <a:rPr lang="it-IT" sz="3200" dirty="0" smtClean="0">
                <a:latin typeface="SF UI Display" panose="00000500000000000000" pitchFamily="2" charset="0"/>
              </a:rPr>
              <a:t> che diano forma ad una resistenza di fronte all’avanzare del paradigma tecnocratico. (LS n. 111)</a:t>
            </a:r>
            <a:endParaRPr lang="it-IT" sz="2800" dirty="0">
              <a:latin typeface="SF UI Display" panose="00000500000000000000" pitchFamily="2" charset="0"/>
            </a:endParaRPr>
          </a:p>
        </p:txBody>
      </p:sp>
      <p:sp>
        <p:nvSpPr>
          <p:cNvPr id="7" name="CasellaDiTesto 6"/>
          <p:cNvSpPr txBox="1"/>
          <p:nvPr/>
        </p:nvSpPr>
        <p:spPr>
          <a:xfrm>
            <a:off x="5652120" y="1700808"/>
            <a:ext cx="2458616" cy="3539430"/>
          </a:xfrm>
          <a:prstGeom prst="rect">
            <a:avLst/>
          </a:prstGeom>
          <a:noFill/>
        </p:spPr>
        <p:txBody>
          <a:bodyPr wrap="square" rtlCol="0">
            <a:spAutoFit/>
          </a:bodyPr>
          <a:lstStyle/>
          <a:p>
            <a:pPr>
              <a:buFont typeface="Wingdings"/>
              <a:buChar char="à"/>
            </a:pPr>
            <a:r>
              <a:rPr lang="it-IT" sz="2800" i="1" dirty="0" smtClean="0">
                <a:latin typeface="SF UI Display" panose="00000500000000000000" pitchFamily="2" charset="0"/>
              </a:rPr>
              <a:t>Paradigma concettuale</a:t>
            </a:r>
          </a:p>
          <a:p>
            <a:pPr>
              <a:buFont typeface="Wingdings"/>
              <a:buChar char="à"/>
            </a:pPr>
            <a:endParaRPr lang="it-IT" sz="2800" i="1" dirty="0" smtClean="0">
              <a:latin typeface="SF UI Display" panose="00000500000000000000" pitchFamily="2" charset="0"/>
            </a:endParaRPr>
          </a:p>
          <a:p>
            <a:r>
              <a:rPr lang="it-IT" sz="2800" i="1" dirty="0" smtClean="0">
                <a:latin typeface="SF UI Display" panose="00000500000000000000" pitchFamily="2" charset="0"/>
                <a:sym typeface="Wingdings" panose="05000000000000000000" pitchFamily="2" charset="2"/>
              </a:rPr>
              <a:t> </a:t>
            </a:r>
            <a:r>
              <a:rPr lang="it-IT" sz="2800" i="1" dirty="0" smtClean="0">
                <a:latin typeface="SF UI Display" panose="00000500000000000000" pitchFamily="2" charset="0"/>
              </a:rPr>
              <a:t>Percorso spirituale</a:t>
            </a:r>
          </a:p>
          <a:p>
            <a:endParaRPr lang="it-IT" sz="2800" i="1" dirty="0" smtClean="0">
              <a:latin typeface="SF UI Display" panose="00000500000000000000" pitchFamily="2" charset="0"/>
            </a:endParaRPr>
          </a:p>
          <a:p>
            <a:r>
              <a:rPr lang="it-IT" sz="2800" i="1" dirty="0" smtClean="0">
                <a:latin typeface="SF UI Display" panose="00000500000000000000" pitchFamily="2" charset="0"/>
                <a:sym typeface="Wingdings" panose="05000000000000000000" pitchFamily="2" charset="2"/>
              </a:rPr>
              <a:t> </a:t>
            </a:r>
            <a:r>
              <a:rPr lang="it-IT" sz="2800" i="1" dirty="0" smtClean="0">
                <a:latin typeface="SF UI Display" panose="00000500000000000000" pitchFamily="2" charset="0"/>
              </a:rPr>
              <a:t>Contro i riduzionismi</a:t>
            </a:r>
            <a:endParaRPr lang="it-IT" sz="2800" i="1" dirty="0">
              <a:latin typeface="SF UI Display" panose="00000500000000000000" pitchFamily="2" charset="0"/>
            </a:endParaRPr>
          </a:p>
        </p:txBody>
      </p:sp>
    </p:spTree>
    <p:extLst>
      <p:ext uri="{BB962C8B-B14F-4D97-AF65-F5344CB8AC3E}">
        <p14:creationId xmlns:p14="http://schemas.microsoft.com/office/powerpoint/2010/main" val="3935697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403648" y="692696"/>
            <a:ext cx="6029729" cy="5078313"/>
          </a:xfrm>
          <a:prstGeom prst="rect">
            <a:avLst/>
          </a:prstGeom>
        </p:spPr>
        <p:txBody>
          <a:bodyPr wrap="square">
            <a:spAutoFit/>
          </a:bodyPr>
          <a:lstStyle/>
          <a:p>
            <a:r>
              <a:rPr lang="it-IT" sz="3600" dirty="0"/>
              <a:t>Oggi l’analisi dei problemi ambientali è inseparabile </a:t>
            </a:r>
            <a:r>
              <a:rPr lang="it-IT" sz="3600" b="1" dirty="0">
                <a:solidFill>
                  <a:srgbClr val="0070C0"/>
                </a:solidFill>
              </a:rPr>
              <a:t>dall’analisi dei contesti umani, familiari, lavorativi, urbani, e dalla relazione di ciascuna persona con sé stessa</a:t>
            </a:r>
            <a:r>
              <a:rPr lang="it-IT" sz="3600" dirty="0"/>
              <a:t>, che genera un determinato modo di relazionarsi con gli altri e con l’ambiente. </a:t>
            </a:r>
            <a:r>
              <a:rPr lang="it-IT" sz="2800" dirty="0" smtClean="0"/>
              <a:t>(LS 141)</a:t>
            </a:r>
            <a:endParaRPr lang="it-IT"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1125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5703</TotalTime>
  <Words>1940</Words>
  <Application>Microsoft Office PowerPoint</Application>
  <PresentationFormat>Presentazione su schermo (4:3)</PresentationFormat>
  <Paragraphs>89</Paragraphs>
  <Slides>15</Slides>
  <Notes>10</Notes>
  <HiddenSlides>0</HiddenSlides>
  <MMClips>0</MMClips>
  <ScaleCrop>false</ScaleCrop>
  <HeadingPairs>
    <vt:vector size="6" baseType="variant">
      <vt:variant>
        <vt:lpstr>Caratteri utilizzati</vt:lpstr>
      </vt:variant>
      <vt:variant>
        <vt:i4>5</vt:i4>
      </vt:variant>
      <vt:variant>
        <vt:lpstr>Tema</vt:lpstr>
      </vt:variant>
      <vt:variant>
        <vt:i4>3</vt:i4>
      </vt:variant>
      <vt:variant>
        <vt:lpstr>Titoli diapositive</vt:lpstr>
      </vt:variant>
      <vt:variant>
        <vt:i4>15</vt:i4>
      </vt:variant>
    </vt:vector>
  </HeadingPairs>
  <TitlesOfParts>
    <vt:vector size="23" baseType="lpstr">
      <vt:lpstr>Arial</vt:lpstr>
      <vt:lpstr>Calibri</vt:lpstr>
      <vt:lpstr>SF UI Display</vt:lpstr>
      <vt:lpstr>Times New Roman</vt:lpstr>
      <vt:lpstr>Wingdings</vt:lpstr>
      <vt:lpstr>Thème Office</vt:lpstr>
      <vt:lpstr>1_Thème Office</vt:lpstr>
      <vt:lpstr>3_Thème Office</vt:lpstr>
      <vt:lpstr>Il Governo della città è il futuro: cornice valoriale e ancoraggi culturali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Ambiti su cui riflettere </vt:lpstr>
      <vt:lpstr>Presentazione standard di PowerPoint</vt:lpstr>
    </vt:vector>
  </TitlesOfParts>
  <Company>Aggiornamenti Sociali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Laudato Si'</dc:title>
  <dc:creator>Giacomo Costa SJ</dc:creator>
  <cp:lastModifiedBy>Giacomo Costa</cp:lastModifiedBy>
  <cp:revision>263</cp:revision>
  <dcterms:created xsi:type="dcterms:W3CDTF">2015-08-04T08:35:10Z</dcterms:created>
  <dcterms:modified xsi:type="dcterms:W3CDTF">2017-06-30T12:15:36Z</dcterms:modified>
</cp:coreProperties>
</file>